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8" r:id="rId11"/>
    <p:sldId id="266" r:id="rId12"/>
    <p:sldId id="269" r:id="rId13"/>
    <p:sldId id="270" r:id="rId14"/>
    <p:sldId id="271" r:id="rId15"/>
    <p:sldId id="274" r:id="rId16"/>
    <p:sldId id="272" r:id="rId17"/>
    <p:sldId id="273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262" y="-9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F40F0-2938-4044-8496-B62F67A78A29}" type="datetimeFigureOut">
              <a:rPr lang="en-GB" smtClean="0"/>
              <a:t>16/06/2014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36B1-DD98-4A58-81D6-C0F0C1721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93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>
              <a:buNone/>
              <a:defRPr sz="2000" b="1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 smtClean="0"/>
              <a:t>Click to edit Master subtitle style</a:t>
            </a:r>
            <a:endParaRPr kumimoji="0" lang="en-US" dirty="0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>
              <a:defRPr lang="en-US" sz="36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3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9851-7B79-423D-8985-E79EB7CEA56C}" type="datetime1">
              <a:rPr lang="en-GB" smtClean="0"/>
              <a:t>16/06/2014</a:t>
            </a:fld>
            <a:endParaRPr lang="en-GB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D9B5-D782-4890-BC5D-E76EE454AD1D}" type="datetime1">
              <a:rPr lang="en-GB" smtClean="0"/>
              <a:t>16/06/2014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CCE4-8F85-4B44-A7BD-87CF90FC5404}" type="datetime1">
              <a:rPr lang="en-GB" smtClean="0"/>
              <a:t>16/06/2014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 dirty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23D10C-7DC7-47B2-9E43-2D42D0B14CF0}" type="datetime1">
              <a:rPr lang="en-GB" smtClean="0"/>
              <a:t>16/06/2014</a:t>
            </a:fld>
            <a:endParaRPr lang="en-GB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cxnSp>
        <p:nvCxnSpPr>
          <p:cNvPr id="7" name="直線接點 12"/>
          <p:cNvCxnSpPr/>
          <p:nvPr/>
        </p:nvCxnSpPr>
        <p:spPr>
          <a:xfrm>
            <a:off x="571472" y="1357299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12"/>
          <p:cNvCxnSpPr/>
          <p:nvPr/>
        </p:nvCxnSpPr>
        <p:spPr>
          <a:xfrm>
            <a:off x="571472" y="1357299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12"/>
          <p:cNvCxnSpPr/>
          <p:nvPr/>
        </p:nvCxnSpPr>
        <p:spPr>
          <a:xfrm>
            <a:off x="571472" y="1357299"/>
            <a:ext cx="7500990" cy="4008"/>
          </a:xfrm>
          <a:prstGeom prst="line">
            <a:avLst/>
          </a:prstGeom>
          <a:ln w="9525" cap="flat" cmpd="sng" algn="ctr">
            <a:gradFill flip="none" rotWithShape="1">
              <a:gsLst>
                <a:gs pos="0">
                  <a:schemeClr val="tx1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DDF3-A323-4A15-AAF2-9B2C9C6A6973}" type="datetime1">
              <a:rPr lang="en-GB" smtClean="0"/>
              <a:t>16/06/2014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505200"/>
            <a:ext cx="7924800" cy="1371600"/>
          </a:xfr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3600" b="1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1" y="4958864"/>
            <a:ext cx="7924800" cy="984736"/>
          </a:xfrm>
        </p:spPr>
        <p:txBody>
          <a:bodyPr anchor="t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lang="en-US" altLang="zh-TW" sz="2000" b="1" kern="1200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1" y="4916995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EE96-B025-4592-9155-5F7422D8F4FF}" type="datetime1">
              <a:rPr lang="en-GB" smtClean="0"/>
              <a:t>16/06/2014</a:t>
            </a:fld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0B06-744D-4292-8ADA-4DBA9BA8383A}" type="datetime1">
              <a:rPr lang="en-GB" smtClean="0"/>
              <a:t>16/06/2014</a:t>
            </a:fld>
            <a:endParaRPr lang="en-GB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1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6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5D29-1F05-41DD-90CB-A206A96097C9}" type="datetime1">
              <a:rPr lang="en-GB" smtClean="0"/>
              <a:t>16/06/2014</a:t>
            </a:fld>
            <a:endParaRPr lang="en-GB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AD08-C91D-4250-9459-4C42F3DA5242}" type="datetime1">
              <a:rPr lang="en-GB" smtClean="0"/>
              <a:t>16/06/2014</a:t>
            </a:fld>
            <a:endParaRPr lang="en-GB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0A544E-4142-4F47-9D13-05DB842A7FD5}" type="datetime1">
              <a:rPr lang="en-GB" smtClean="0"/>
              <a:t>16/06/2014</a:t>
            </a:fld>
            <a:endParaRPr lang="en-GB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altLang="zh-TW" smtClean="0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D9D1-C4F4-4E6C-B2F7-4BF144E6E139}" type="datetime1">
              <a:rPr lang="en-GB" smtClean="0"/>
              <a:t>16/06/2014</a:t>
            </a:fld>
            <a:endParaRPr lang="en-GB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F5A57E-C345-4167-843D-AF1887B69EEF}" type="datetime1">
              <a:rPr lang="en-GB" smtClean="0"/>
              <a:t>16/06/2014</a:t>
            </a:fld>
            <a:endParaRPr lang="en-GB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428596" y="6203667"/>
            <a:ext cx="5295532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BD52CFB-F07A-46D5-8543-7C8F95E390A9}" type="slidenum">
              <a:rPr lang="en-GB" smtClean="0"/>
              <a:t>‹#›</a:t>
            </a:fld>
            <a:endParaRPr lang="en-GB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Topology Aware Data-Driven </a:t>
            </a:r>
            <a:br>
              <a:rPr lang="en-US" dirty="0"/>
            </a:br>
            <a:r>
              <a:rPr lang="en-US" dirty="0"/>
              <a:t>Inverse Kinematics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3748" y="4530824"/>
            <a:ext cx="8532704" cy="914400"/>
          </a:xfrm>
          <a:prstGeom prst="rect">
            <a:avLst/>
          </a:prstGeom>
        </p:spPr>
        <p:txBody>
          <a:bodyPr vert="horz" numCol="2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tx2">
                    <a:lumMod val="90000"/>
                  </a:schemeClr>
                </a:solidFill>
              </a:rPr>
              <a:t>Yiu-ming</a:t>
            </a:r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Cheung</a:t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>
                <a:solidFill>
                  <a:srgbClr val="EEECE1">
                    <a:lumMod val="90000"/>
                  </a:srgbClr>
                </a:solidFill>
              </a:rPr>
              <a:t>Hong Kong </a:t>
            </a:r>
            <a:r>
              <a:rPr lang="en-US" sz="1600" dirty="0" smtClean="0">
                <a:solidFill>
                  <a:srgbClr val="EEECE1">
                    <a:lumMod val="90000"/>
                  </a:srgbClr>
                </a:solidFill>
              </a:rPr>
              <a:t>Baptist University</a:t>
            </a:r>
            <a:endParaRPr lang="en-US" sz="18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</a:schemeClr>
                </a:solidFill>
              </a:rPr>
              <a:t>P. C. Yuen</a:t>
            </a: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600" dirty="0">
                <a:solidFill>
                  <a:srgbClr val="EEECE1">
                    <a:lumMod val="90000"/>
                  </a:srgbClr>
                </a:solidFill>
              </a:rPr>
              <a:t>Hong Kong </a:t>
            </a:r>
            <a:r>
              <a:rPr lang="en-US" sz="1600" dirty="0" smtClean="0">
                <a:solidFill>
                  <a:srgbClr val="EEECE1">
                    <a:lumMod val="90000"/>
                  </a:srgbClr>
                </a:solidFill>
              </a:rPr>
              <a:t>Baptist </a:t>
            </a:r>
            <a:r>
              <a:rPr lang="en-US" sz="1600" dirty="0">
                <a:solidFill>
                  <a:srgbClr val="EEECE1">
                    <a:lumMod val="90000"/>
                  </a:srgbClr>
                </a:solidFill>
              </a:rPr>
              <a:t>University</a:t>
            </a:r>
            <a:endParaRPr lang="en-US" sz="1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3528" y="3666728"/>
            <a:ext cx="8552924" cy="914400"/>
          </a:xfrm>
          <a:prstGeom prst="rect">
            <a:avLst/>
          </a:prstGeom>
        </p:spPr>
        <p:txBody>
          <a:bodyPr vert="horz" numCol="2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b="1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C0504D"/>
              </a:buClr>
            </a:pPr>
            <a:r>
              <a:rPr lang="en-US" sz="2400" dirty="0">
                <a:solidFill>
                  <a:srgbClr val="EEECE1">
                    <a:lumMod val="90000"/>
                  </a:srgbClr>
                </a:solidFill>
              </a:rPr>
              <a:t>Edmond S. L. Ho</a:t>
            </a:r>
            <a:br>
              <a:rPr lang="en-US" sz="2400" dirty="0">
                <a:solidFill>
                  <a:srgbClr val="EEECE1">
                    <a:lumMod val="90000"/>
                  </a:srgbClr>
                </a:solidFill>
              </a:rPr>
            </a:br>
            <a:r>
              <a:rPr lang="en-US" sz="1600" dirty="0">
                <a:solidFill>
                  <a:srgbClr val="EEECE1">
                    <a:lumMod val="90000"/>
                  </a:srgbClr>
                </a:solidFill>
              </a:rPr>
              <a:t>Hong </a:t>
            </a:r>
            <a:r>
              <a:rPr lang="en-US" sz="1600" dirty="0" smtClean="0">
                <a:solidFill>
                  <a:srgbClr val="EEECE1">
                    <a:lumMod val="90000"/>
                  </a:srgbClr>
                </a:solidFill>
              </a:rPr>
              <a:t>Kong Baptist </a:t>
            </a:r>
            <a:r>
              <a:rPr lang="en-US" sz="1600" dirty="0">
                <a:solidFill>
                  <a:srgbClr val="EEECE1">
                    <a:lumMod val="90000"/>
                  </a:srgbClr>
                </a:solidFill>
              </a:rPr>
              <a:t>University</a:t>
            </a:r>
          </a:p>
          <a:p>
            <a:pPr lvl="0">
              <a:buClr>
                <a:srgbClr val="C0504D"/>
              </a:buClr>
            </a:pPr>
            <a:endParaRPr lang="en-US" sz="2400" dirty="0">
              <a:solidFill>
                <a:srgbClr val="EEECE1">
                  <a:lumMod val="90000"/>
                </a:srgbClr>
              </a:solidFill>
            </a:endParaRPr>
          </a:p>
          <a:p>
            <a:pPr lvl="0">
              <a:buClr>
                <a:srgbClr val="C0504D"/>
              </a:buClr>
            </a:pPr>
            <a:r>
              <a:rPr lang="en-US" sz="2400" dirty="0">
                <a:solidFill>
                  <a:srgbClr val="EEECE1">
                    <a:lumMod val="90000"/>
                  </a:srgbClr>
                </a:solidFill>
              </a:rPr>
              <a:t>Hubert P. H. Shum</a:t>
            </a:r>
            <a:br>
              <a:rPr lang="en-US" sz="2400" dirty="0">
                <a:solidFill>
                  <a:srgbClr val="EEECE1">
                    <a:lumMod val="90000"/>
                  </a:srgbClr>
                </a:solidFill>
              </a:rPr>
            </a:br>
            <a:r>
              <a:rPr lang="en-US" sz="1600" dirty="0">
                <a:solidFill>
                  <a:srgbClr val="EEECE1">
                    <a:lumMod val="90000"/>
                  </a:srgbClr>
                </a:solidFill>
              </a:rPr>
              <a:t>Northumbria </a:t>
            </a:r>
            <a:r>
              <a:rPr lang="en-US" sz="1600" dirty="0" smtClean="0">
                <a:solidFill>
                  <a:srgbClr val="EEECE1">
                    <a:lumMod val="90000"/>
                  </a:srgbClr>
                </a:solidFill>
              </a:rPr>
              <a:t>University</a:t>
            </a:r>
            <a:endParaRPr lang="en-US" sz="1600" dirty="0">
              <a:solidFill>
                <a:srgbClr val="EEECE1">
                  <a:lumMod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posture database to store natural postures captured from real human</a:t>
            </a:r>
          </a:p>
          <a:p>
            <a:r>
              <a:rPr lang="en-US" dirty="0" smtClean="0"/>
              <a:t>Database containing: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Posture in joint angles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Posture in GLI representation</a:t>
            </a:r>
          </a:p>
          <a:p>
            <a:pPr lvl="2"/>
            <a:r>
              <a:rPr lang="en-US" dirty="0" smtClean="0"/>
              <a:t>5 strings per human posture</a:t>
            </a:r>
          </a:p>
          <a:p>
            <a:pPr lvl="2"/>
            <a:r>
              <a:rPr lang="en-US" dirty="0" smtClean="0"/>
              <a:t>10 GLI values (string pairs)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Human object interaction in </a:t>
            </a:r>
            <a:br>
              <a:rPr lang="en-US" dirty="0" smtClean="0"/>
            </a:br>
            <a:r>
              <a:rPr lang="en-US" dirty="0" smtClean="0"/>
              <a:t>GLI representation</a:t>
            </a:r>
          </a:p>
          <a:p>
            <a:pPr lvl="2"/>
            <a:r>
              <a:rPr lang="en-US" dirty="0" smtClean="0"/>
              <a:t>E.g. Human interacting with ladder</a:t>
            </a:r>
            <a:br>
              <a:rPr lang="en-US" dirty="0" smtClean="0"/>
            </a:br>
            <a:r>
              <a:rPr lang="en-US" dirty="0" smtClean="0"/>
              <a:t>requiring 5 x 8 GLI values (string </a:t>
            </a:r>
            <a:br>
              <a:rPr lang="en-US" dirty="0" smtClean="0"/>
            </a:br>
            <a:r>
              <a:rPr lang="en-US" dirty="0" smtClean="0"/>
              <a:t>pairs)</a:t>
            </a:r>
          </a:p>
          <a:p>
            <a:pPr lvl="2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 Database with GLI Values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775367" y="2075901"/>
            <a:ext cx="3501204" cy="3059073"/>
            <a:chOff x="-5571372" y="4160792"/>
            <a:chExt cx="6377557" cy="5572200"/>
          </a:xfrm>
        </p:grpSpPr>
        <p:pic>
          <p:nvPicPr>
            <p:cNvPr id="7" name="Picture 2" descr="C:\Users\Hubert Shum\Desktop\PG2013\Figures\_Source\TPose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r="5566"/>
            <a:stretch/>
          </p:blipFill>
          <p:spPr bwMode="auto">
            <a:xfrm>
              <a:off x="-5571372" y="4160792"/>
              <a:ext cx="6377557" cy="55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-2112312" y="5062492"/>
              <a:ext cx="2479553" cy="702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-2232664" y="6365656"/>
              <a:ext cx="72008" cy="3168352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0" name="Straight Connector 9"/>
            <p:cNvCxnSpPr/>
            <p:nvPr/>
          </p:nvCxnSpPr>
          <p:spPr>
            <a:xfrm>
              <a:off x="-2664712" y="6365656"/>
              <a:ext cx="0" cy="3134501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-2448688" y="4427032"/>
              <a:ext cx="0" cy="186661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 flipV="1">
              <a:off x="-5329008" y="5062492"/>
              <a:ext cx="2518196" cy="17784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3" name="Group 12"/>
          <p:cNvGrpSpPr/>
          <p:nvPr/>
        </p:nvGrpSpPr>
        <p:grpSpPr>
          <a:xfrm>
            <a:off x="6898676" y="3344356"/>
            <a:ext cx="2100268" cy="2499537"/>
            <a:chOff x="6710350" y="6516430"/>
            <a:chExt cx="3657600" cy="4352925"/>
          </a:xfrm>
        </p:grpSpPr>
        <p:pic>
          <p:nvPicPr>
            <p:cNvPr id="14" name="Picture 4" descr="C:\Users\Hubert Shum\Desktop\PG2013\Figures\_Source\Ladder_0005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4" r="20000"/>
            <a:stretch/>
          </p:blipFill>
          <p:spPr bwMode="auto">
            <a:xfrm>
              <a:off x="6710350" y="6516430"/>
              <a:ext cx="3657600" cy="435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7397536" y="6892408"/>
              <a:ext cx="1282700" cy="1016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" name="Straight Connector 15"/>
            <p:cNvCxnSpPr/>
            <p:nvPr/>
          </p:nvCxnSpPr>
          <p:spPr>
            <a:xfrm>
              <a:off x="7702336" y="7705208"/>
              <a:ext cx="1231900" cy="1524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7994436" y="8412092"/>
              <a:ext cx="1193800" cy="2032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8286536" y="9047092"/>
              <a:ext cx="1104900" cy="24561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8539150" y="9741400"/>
              <a:ext cx="1055486" cy="262508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8755050" y="10376400"/>
              <a:ext cx="1042786" cy="275208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7104050" y="6845800"/>
              <a:ext cx="1436487" cy="3450209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8996350" y="7023600"/>
              <a:ext cx="1042786" cy="3729608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4157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Given the current posture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the K nearest sample in the database</a:t>
            </a:r>
          </a:p>
          <a:p>
            <a:pPr lvl="1"/>
            <a:r>
              <a:rPr lang="en-US" dirty="0" smtClean="0"/>
              <a:t>Considering the sum of difference of </a:t>
            </a:r>
            <a:r>
              <a:rPr lang="en-US" i="1" dirty="0" smtClean="0"/>
              <a:t>GLI vector </a:t>
            </a:r>
            <a:r>
              <a:rPr lang="en-US" dirty="0" smtClean="0"/>
              <a:t>between the current posture and every database posture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If object interaction is involved, also considering the sum of difference of human-object interaction </a:t>
            </a:r>
            <a:r>
              <a:rPr lang="en-US" i="1" dirty="0" smtClean="0"/>
              <a:t>GLI vector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K </a:t>
            </a:r>
            <a:r>
              <a:rPr lang="en-US" dirty="0"/>
              <a:t>= </a:t>
            </a:r>
            <a:r>
              <a:rPr lang="en-US" dirty="0" smtClean="0"/>
              <a:t>50 </a:t>
            </a:r>
            <a:r>
              <a:rPr lang="en-US" dirty="0"/>
              <a:t>in our experiments</a:t>
            </a:r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GLI-Based Local Principal Component Analysis (LPCA)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6289"/>
            <a:ext cx="3510388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9" y="4935951"/>
            <a:ext cx="2457450" cy="5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3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554960" cy="45720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With a set of K nearest sample in similar GLI values, reducing the </a:t>
            </a:r>
            <a:r>
              <a:rPr lang="en-US" i="1" dirty="0" smtClean="0"/>
              <a:t>joint angle </a:t>
            </a:r>
            <a:r>
              <a:rPr lang="en-US" dirty="0" smtClean="0"/>
              <a:t>of the postures into N dimension</a:t>
            </a:r>
          </a:p>
          <a:p>
            <a:pPr lvl="1"/>
            <a:r>
              <a:rPr lang="en-US" dirty="0" smtClean="0"/>
              <a:t>Using PCA</a:t>
            </a:r>
          </a:p>
          <a:p>
            <a:pPr lvl="1"/>
            <a:r>
              <a:rPr lang="en-US" dirty="0" smtClean="0"/>
              <a:t>No need to consider object interaction anymore as objects are not controllable</a:t>
            </a:r>
          </a:p>
          <a:p>
            <a:pPr lvl="1"/>
            <a:r>
              <a:rPr lang="en-US" dirty="0" smtClean="0"/>
              <a:t>N = 30 in our </a:t>
            </a:r>
            <a:r>
              <a:rPr lang="en-US" dirty="0" smtClean="0"/>
              <a:t>experiments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Low dimensional local space known as the </a:t>
            </a:r>
            <a:r>
              <a:rPr lang="en-US" i="1" dirty="0" smtClean="0"/>
              <a:t>natural posture space</a:t>
            </a:r>
            <a:endParaRPr lang="en-US" dirty="0" smtClean="0"/>
          </a:p>
          <a:p>
            <a:pPr lvl="1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GLI-Based Local Principal Component Analysis (LPCA)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00808"/>
            <a:ext cx="2305050" cy="353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3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Optimizing a posture based on:</a:t>
            </a:r>
          </a:p>
          <a:p>
            <a:pPr lvl="1"/>
            <a:r>
              <a:rPr lang="en-US" dirty="0" smtClean="0"/>
              <a:t>A given user interaction and </a:t>
            </a:r>
          </a:p>
          <a:p>
            <a:pPr lvl="1"/>
            <a:r>
              <a:rPr lang="en-US" dirty="0" smtClean="0"/>
              <a:t>The low </a:t>
            </a:r>
            <a:r>
              <a:rPr lang="en-US" dirty="0" smtClean="0"/>
              <a:t>dimensional </a:t>
            </a:r>
            <a:r>
              <a:rPr lang="en-US" dirty="0" smtClean="0"/>
              <a:t>natural posture space </a:t>
            </a:r>
            <a:r>
              <a:rPr lang="en-US" dirty="0" smtClean="0"/>
              <a:t>created by LPCA</a:t>
            </a:r>
          </a:p>
          <a:p>
            <a:r>
              <a:rPr lang="en-US" dirty="0" smtClean="0"/>
              <a:t>Minimizing 3 energy terms and satisfying 1 constraint</a:t>
            </a:r>
          </a:p>
          <a:p>
            <a:pPr lvl="1"/>
            <a:r>
              <a:rPr lang="en-US" i="1" dirty="0" smtClean="0"/>
              <a:t>Topology term</a:t>
            </a:r>
            <a:r>
              <a:rPr lang="en-US" dirty="0" smtClean="0"/>
              <a:t>: Minimizing change of topology during posture optimization</a:t>
            </a:r>
          </a:p>
          <a:p>
            <a:pPr lvl="1"/>
            <a:r>
              <a:rPr lang="en-US" i="1" dirty="0" smtClean="0"/>
              <a:t>Continuity term</a:t>
            </a:r>
            <a:r>
              <a:rPr lang="en-US" dirty="0" smtClean="0"/>
              <a:t>: Reducing positional differences between the current pose and the previous pose</a:t>
            </a:r>
          </a:p>
          <a:p>
            <a:pPr lvl="1"/>
            <a:r>
              <a:rPr lang="en-US" i="1" dirty="0" smtClean="0"/>
              <a:t>Style term</a:t>
            </a:r>
            <a:r>
              <a:rPr lang="en-US" dirty="0" smtClean="0"/>
              <a:t>: Encouraging optimization to be performed at the center of the low dimensional space</a:t>
            </a:r>
          </a:p>
          <a:p>
            <a:pPr lvl="1"/>
            <a:r>
              <a:rPr lang="en-US" i="1" dirty="0" smtClean="0"/>
              <a:t>Positional constraint </a:t>
            </a:r>
            <a:r>
              <a:rPr lang="en-US" dirty="0" smtClean="0"/>
              <a:t>for user </a:t>
            </a:r>
            <a:r>
              <a:rPr lang="en-US" dirty="0" smtClean="0"/>
              <a:t>controlled joints</a:t>
            </a:r>
          </a:p>
          <a:p>
            <a:r>
              <a:rPr lang="en-US" dirty="0" smtClean="0"/>
              <a:t>Restoring the full dimensional posture after </a:t>
            </a:r>
            <a:r>
              <a:rPr lang="en-US" dirty="0" smtClean="0"/>
              <a:t>finding a </a:t>
            </a:r>
            <a:r>
              <a:rPr lang="en-US" dirty="0" smtClean="0"/>
              <a:t>solution in the </a:t>
            </a:r>
            <a:r>
              <a:rPr lang="en-US" dirty="0" smtClean="0"/>
              <a:t>natural posture space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Posture Synthesis in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Natural Posture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0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 on IK Movement Control</a:t>
            </a:r>
            <a:endParaRPr lang="en-GB" dirty="0"/>
          </a:p>
        </p:txBody>
      </p:sp>
      <p:pic>
        <p:nvPicPr>
          <p:cNvPr id="6" name="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" r="-216"/>
          <a:stretch/>
        </p:blipFill>
        <p:spPr>
          <a:xfrm>
            <a:off x="1615219" y="1556792"/>
            <a:ext cx="6032500" cy="4515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522387"/>
            <a:ext cx="143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HK" dirty="0" smtClean="0"/>
              <a:t>Our method</a:t>
            </a:r>
          </a:p>
          <a:p>
            <a:pPr algn="r"/>
            <a:r>
              <a:rPr lang="en-US" altLang="zh-HK" sz="1400" dirty="0" smtClean="0">
                <a:solidFill>
                  <a:srgbClr val="0070C0"/>
                </a:solidFill>
              </a:rPr>
              <a:t>20ms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2372" y="3383888"/>
            <a:ext cx="13954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Chai and </a:t>
            </a:r>
            <a:br>
              <a:rPr lang="en-US" altLang="zh-HK" dirty="0" smtClean="0"/>
            </a:br>
            <a:r>
              <a:rPr lang="en-US" altLang="zh-HK" dirty="0" smtClean="0"/>
              <a:t>Hodgins 05</a:t>
            </a:r>
          </a:p>
          <a:p>
            <a:r>
              <a:rPr lang="en-US" altLang="zh-HK" sz="1400" dirty="0" smtClean="0">
                <a:solidFill>
                  <a:srgbClr val="0070C0"/>
                </a:solidFill>
              </a:rPr>
              <a:t>18ms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Climbing a Ladder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652" y="3522386"/>
            <a:ext cx="143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HK" dirty="0" smtClean="0"/>
              <a:t>Our method</a:t>
            </a:r>
          </a:p>
          <a:p>
            <a:pPr algn="r"/>
            <a:r>
              <a:rPr lang="en-US" altLang="zh-HK" sz="1400" dirty="0" smtClean="0">
                <a:solidFill>
                  <a:srgbClr val="0070C0"/>
                </a:solidFill>
              </a:rPr>
              <a:t>17ms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057" y="3383888"/>
            <a:ext cx="13664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Chai and </a:t>
            </a:r>
            <a:br>
              <a:rPr lang="en-US" altLang="zh-HK" dirty="0" smtClean="0"/>
            </a:br>
            <a:r>
              <a:rPr lang="en-US" altLang="zh-HK" dirty="0" smtClean="0"/>
              <a:t>Hodgins 05</a:t>
            </a:r>
          </a:p>
          <a:p>
            <a:r>
              <a:rPr lang="en-US" altLang="zh-HK" sz="1400" dirty="0" smtClean="0">
                <a:solidFill>
                  <a:srgbClr val="0070C0"/>
                </a:solidFill>
              </a:rPr>
              <a:t>16ms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Sitting on a Chair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652" y="3522386"/>
            <a:ext cx="143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HK" dirty="0" smtClean="0"/>
              <a:t>Our method</a:t>
            </a:r>
          </a:p>
          <a:p>
            <a:pPr algn="r"/>
            <a:r>
              <a:rPr lang="en-US" altLang="zh-HK" sz="1400" dirty="0" smtClean="0">
                <a:solidFill>
                  <a:srgbClr val="0070C0"/>
                </a:solidFill>
              </a:rPr>
              <a:t>29ms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057" y="3383888"/>
            <a:ext cx="13664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Chai and </a:t>
            </a:r>
            <a:br>
              <a:rPr lang="en-US" altLang="zh-HK" dirty="0" smtClean="0"/>
            </a:br>
            <a:r>
              <a:rPr lang="en-US" altLang="zh-HK" dirty="0" smtClean="0"/>
              <a:t>Hodgins 05</a:t>
            </a:r>
          </a:p>
          <a:p>
            <a:r>
              <a:rPr lang="en-US" altLang="zh-HK" sz="1400" dirty="0" smtClean="0">
                <a:solidFill>
                  <a:srgbClr val="0070C0"/>
                </a:solidFill>
              </a:rPr>
              <a:t>27ms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  <p:pic>
        <p:nvPicPr>
          <p:cNvPr id="9" name="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685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4920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Topology Aware Data-Driven Inverse Kinematics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Sitting on a Chair</a:t>
            </a:r>
            <a:br>
              <a:rPr lang="en-US" dirty="0" smtClean="0"/>
            </a:br>
            <a:r>
              <a:rPr lang="en-US" dirty="0" smtClean="0"/>
              <a:t>(More Control Points)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652" y="3522386"/>
            <a:ext cx="1435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HK" dirty="0" smtClean="0"/>
              <a:t>Our method</a:t>
            </a:r>
          </a:p>
          <a:p>
            <a:pPr algn="r"/>
            <a:r>
              <a:rPr lang="en-US" altLang="zh-HK" sz="1400" dirty="0" smtClean="0">
                <a:solidFill>
                  <a:srgbClr val="0070C0"/>
                </a:solidFill>
              </a:rPr>
              <a:t>32ms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057" y="3383888"/>
            <a:ext cx="13664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Chai and </a:t>
            </a:r>
            <a:br>
              <a:rPr lang="en-US" altLang="zh-HK" dirty="0" smtClean="0"/>
            </a:br>
            <a:r>
              <a:rPr lang="en-US" altLang="zh-HK" dirty="0" smtClean="0"/>
              <a:t>Hodgins 05</a:t>
            </a:r>
          </a:p>
          <a:p>
            <a:r>
              <a:rPr lang="en-US" altLang="zh-HK" sz="1400" dirty="0" smtClean="0">
                <a:solidFill>
                  <a:srgbClr val="0070C0"/>
                </a:solidFill>
              </a:rPr>
              <a:t>31ms per frame</a:t>
            </a:r>
            <a:endParaRPr lang="zh-HK" altLang="en-US" sz="1400" dirty="0">
              <a:solidFill>
                <a:srgbClr val="0070C0"/>
              </a:solidFill>
            </a:endParaRPr>
          </a:p>
        </p:txBody>
      </p:sp>
      <p:pic>
        <p:nvPicPr>
          <p:cNvPr id="6" name="b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7244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554960" cy="4572000"/>
          </a:xfrm>
        </p:spPr>
        <p:txBody>
          <a:bodyPr/>
          <a:lstStyle/>
          <a:p>
            <a:r>
              <a:rPr lang="en-US" dirty="0" smtClean="0"/>
              <a:t>Data-driven inverse kinematics based on GLI topology</a:t>
            </a:r>
          </a:p>
          <a:p>
            <a:r>
              <a:rPr lang="en-US" dirty="0" smtClean="0"/>
              <a:t>Potential collision for characters and object in different sizes</a:t>
            </a:r>
          </a:p>
          <a:p>
            <a:pPr lvl="1"/>
            <a:r>
              <a:rPr lang="en-US" dirty="0" smtClean="0"/>
              <a:t>Only guaranteeing non-penetration synthesis</a:t>
            </a:r>
          </a:p>
          <a:p>
            <a:pPr lvl="1"/>
            <a:r>
              <a:rPr lang="en-US" dirty="0" smtClean="0"/>
              <a:t>May consider the Interaction Mesh structure</a:t>
            </a:r>
          </a:p>
          <a:p>
            <a:r>
              <a:rPr lang="en-US" dirty="0" smtClean="0"/>
              <a:t>May fail when no similar posture can be found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Discussions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77072"/>
            <a:ext cx="2628900" cy="2032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628900" cy="2428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46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C7A4-9DB4-4EEF-8058-C0D4241CD8E0}" type="slidenum">
              <a:rPr lang="en-US" smtClean="0"/>
              <a:t>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Topology Aware Data-Driven Inverse Kinematics</a:t>
            </a:r>
          </a:p>
        </p:txBody>
      </p:sp>
    </p:spTree>
    <p:extLst>
      <p:ext uri="{BB962C8B-B14F-4D97-AF65-F5344CB8AC3E}">
        <p14:creationId xmlns:p14="http://schemas.microsoft.com/office/powerpoint/2010/main" val="41618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4675708" cy="4572000"/>
          </a:xfrm>
        </p:spPr>
        <p:txBody>
          <a:bodyPr/>
          <a:lstStyle/>
          <a:p>
            <a:r>
              <a:rPr lang="en-US" dirty="0" smtClean="0"/>
              <a:t>An efficient tool for human movement design</a:t>
            </a:r>
          </a:p>
          <a:p>
            <a:pPr lvl="1"/>
            <a:r>
              <a:rPr lang="en-US" dirty="0" smtClean="0"/>
              <a:t>Position constrain </a:t>
            </a:r>
            <a:r>
              <a:rPr lang="en-US" dirty="0" smtClean="0">
                <a:sym typeface="Wingdings" panose="05000000000000000000" pitchFamily="2" charset="2"/>
              </a:rPr>
              <a:t> Body joint angle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Good for movement with dense interactions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Problem: Produced motion may not necessary be natural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Kinematics (IK)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908" y="1700808"/>
            <a:ext cx="3772215" cy="39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4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25530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Considering naturalness based on captured motion</a:t>
            </a:r>
          </a:p>
          <a:p>
            <a:pPr lvl="1"/>
            <a:r>
              <a:rPr lang="en-US" dirty="0" smtClean="0"/>
              <a:t>When calculating joint angle based on positional constraints, favoring those similar to the captured motion</a:t>
            </a:r>
          </a:p>
          <a:p>
            <a:r>
              <a:rPr lang="en-US" dirty="0" smtClean="0"/>
              <a:t>Computational cost increasing with database size</a:t>
            </a:r>
            <a:endParaRPr lang="en-US" dirty="0" smtClean="0"/>
          </a:p>
          <a:p>
            <a:pPr lvl="1"/>
            <a:r>
              <a:rPr lang="en-US" dirty="0" smtClean="0"/>
              <a:t>Using only the part of the database that is related to the current posture</a:t>
            </a:r>
          </a:p>
          <a:p>
            <a:pPr lvl="1"/>
            <a:r>
              <a:rPr lang="en-US" dirty="0" smtClean="0"/>
              <a:t>Local space commonly known as “natural posture space”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Data-Driven Inverse Kinematics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858914" y="4068501"/>
            <a:ext cx="2070886" cy="2240819"/>
            <a:chOff x="3384543" y="4267200"/>
            <a:chExt cx="2101857" cy="2274332"/>
          </a:xfrm>
        </p:grpSpPr>
        <p:pic>
          <p:nvPicPr>
            <p:cNvPr id="5" name="Picture 2" descr="http://graphics.cs.cmu.edu/projects/performance-animation/index_files/image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3"/>
            <a:stretch/>
          </p:blipFill>
          <p:spPr bwMode="auto">
            <a:xfrm>
              <a:off x="3706514" y="4267200"/>
              <a:ext cx="1457914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384543" y="6172200"/>
              <a:ext cx="2101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Chai and </a:t>
              </a:r>
              <a:r>
                <a:rPr lang="en-US" dirty="0" err="1" smtClean="0"/>
                <a:t>Hodgins</a:t>
              </a:r>
              <a:r>
                <a:rPr lang="en-US" dirty="0" smtClean="0"/>
                <a:t> 05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2638" y="4001315"/>
            <a:ext cx="2651250" cy="2308004"/>
            <a:chOff x="441961" y="4267200"/>
            <a:chExt cx="2612571" cy="2274332"/>
          </a:xfrm>
        </p:grpSpPr>
        <p:pic>
          <p:nvPicPr>
            <p:cNvPr id="8" name="Picture 4" descr="http://grail.cs.washington.edu/projects/styleik/tease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" r="8921"/>
            <a:stretch/>
          </p:blipFill>
          <p:spPr bwMode="auto">
            <a:xfrm>
              <a:off x="441961" y="4267200"/>
              <a:ext cx="2612571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28475" y="6172200"/>
              <a:ext cx="190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Grochow</a:t>
              </a:r>
              <a:r>
                <a:rPr lang="en-US" dirty="0" smtClean="0"/>
                <a:t> et al. 04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00192" y="4058881"/>
            <a:ext cx="1591353" cy="2197062"/>
            <a:chOff x="5987985" y="4394834"/>
            <a:chExt cx="1941221" cy="2680098"/>
          </a:xfrm>
        </p:grpSpPr>
        <p:grpSp>
          <p:nvGrpSpPr>
            <p:cNvPr id="11" name="Group 10"/>
            <p:cNvGrpSpPr/>
            <p:nvPr/>
          </p:nvGrpSpPr>
          <p:grpSpPr>
            <a:xfrm>
              <a:off x="5987985" y="4394834"/>
              <a:ext cx="1941221" cy="1320166"/>
              <a:chOff x="5983578" y="4306966"/>
              <a:chExt cx="1941221" cy="1320166"/>
            </a:xfrm>
          </p:grpSpPr>
          <p:pic>
            <p:nvPicPr>
              <p:cNvPr id="15" name="Picture 6" descr="https://sites.google.com/site/wuxiaomao/_/rsrc/1259235632988/natIK_styleIK-large.jpg?height=164&amp;width=420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75" t="11326" b="26830"/>
              <a:stretch/>
            </p:blipFill>
            <p:spPr bwMode="auto">
              <a:xfrm>
                <a:off x="5983578" y="4306966"/>
                <a:ext cx="1941221" cy="966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275371" y="5257800"/>
                <a:ext cx="1310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Wu et al. 11</a:t>
                </a:r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055390" y="5715000"/>
              <a:ext cx="1758815" cy="1359932"/>
              <a:chOff x="6174799" y="5715000"/>
              <a:chExt cx="1758815" cy="1359932"/>
            </a:xfrm>
          </p:grpSpPr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8045" y="5715000"/>
                <a:ext cx="1712323" cy="1005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174799" y="6705600"/>
                <a:ext cx="17588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Wai</a:t>
                </a:r>
                <a:r>
                  <a:rPr lang="en-US" dirty="0" smtClean="0"/>
                  <a:t> and Chai 11</a:t>
                </a:r>
                <a:endParaRPr lang="en-US" dirty="0"/>
              </a:p>
            </p:txBody>
          </p:sp>
        </p:grpSp>
      </p:grpSp>
      <p:sp>
        <p:nvSpPr>
          <p:cNvPr id="17" name="Footer Placeholder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0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987008" cy="4497288"/>
          </a:xfrm>
        </p:spPr>
        <p:txBody>
          <a:bodyPr>
            <a:normAutofit/>
          </a:bodyPr>
          <a:lstStyle/>
          <a:p>
            <a:r>
              <a:rPr lang="en-US" dirty="0" smtClean="0"/>
              <a:t>Postures represented by low-level features such as joint positions and angles</a:t>
            </a:r>
          </a:p>
          <a:p>
            <a:pPr lvl="1"/>
            <a:r>
              <a:rPr lang="en-US" dirty="0" smtClean="0"/>
              <a:t>Cannot represent the spatial relationships between body segments</a:t>
            </a:r>
          </a:p>
          <a:p>
            <a:pPr lvl="1"/>
            <a:r>
              <a:rPr lang="en-US" dirty="0" smtClean="0"/>
              <a:t>Cannot represent the spatial relationships between segments and nearby objects</a:t>
            </a:r>
          </a:p>
          <a:p>
            <a:r>
              <a:rPr lang="en-US" dirty="0" smtClean="0"/>
              <a:t>Easily resulted in collisions and penetrations</a:t>
            </a:r>
            <a:r>
              <a:rPr lang="en-GB" dirty="0" smtClean="0"/>
              <a:t> for postures</a:t>
            </a:r>
          </a:p>
          <a:p>
            <a:pPr lvl="1"/>
            <a:r>
              <a:rPr lang="en-GB" dirty="0" smtClean="0"/>
              <a:t>Especially with multiple constraints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in Traditional Data-Driven IK</a:t>
            </a:r>
            <a:endParaRPr lang="en-GB" dirty="0"/>
          </a:p>
        </p:txBody>
      </p:sp>
      <p:pic>
        <p:nvPicPr>
          <p:cNvPr id="7" name="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0000" r="11005"/>
          <a:stretch/>
        </p:blipFill>
        <p:spPr>
          <a:xfrm>
            <a:off x="6554457" y="1484784"/>
            <a:ext cx="23479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Evaluating posture in the topology space that represents spatial relationships</a:t>
            </a:r>
          </a:p>
          <a:p>
            <a:pPr lvl="1"/>
            <a:r>
              <a:rPr lang="en-US" dirty="0" smtClean="0"/>
              <a:t>Using tangle </a:t>
            </a:r>
            <a:r>
              <a:rPr lang="en-US" dirty="0"/>
              <a:t>based </a:t>
            </a:r>
            <a:r>
              <a:rPr lang="en-US" dirty="0" smtClean="0"/>
              <a:t>relationships called Gauss Linking Integral (GLI) to describe a posture</a:t>
            </a:r>
            <a:endParaRPr lang="en-GB" dirty="0" smtClean="0"/>
          </a:p>
          <a:p>
            <a:pPr lvl="1"/>
            <a:r>
              <a:rPr lang="en-US" dirty="0" smtClean="0"/>
              <a:t>Synthesis in the topology space never resulted in penetration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Topology-Based Motion Synthesis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88955" y="4110960"/>
            <a:ext cx="4542201" cy="1598711"/>
            <a:chOff x="380999" y="5368947"/>
            <a:chExt cx="4107034" cy="1445546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5368947"/>
              <a:ext cx="4107034" cy="10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234452" y="6445161"/>
              <a:ext cx="2038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 and Komura 09a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04048" y="4110960"/>
            <a:ext cx="3816424" cy="1550288"/>
            <a:chOff x="4431146" y="5227320"/>
            <a:chExt cx="3816424" cy="155028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146" y="5227320"/>
              <a:ext cx="3816424" cy="114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39974" y="6408276"/>
              <a:ext cx="2049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 and Komura 09b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50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3322712" cy="4572000"/>
          </a:xfrm>
        </p:spPr>
        <p:txBody>
          <a:bodyPr/>
          <a:lstStyle/>
          <a:p>
            <a:r>
              <a:rPr lang="en-US" dirty="0" smtClean="0"/>
              <a:t>Applying topology concepts onto the problem of IK</a:t>
            </a:r>
          </a:p>
          <a:p>
            <a:r>
              <a:rPr lang="en-US" dirty="0" smtClean="0"/>
              <a:t>Creating penetration free IK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Topology-Based Inverse Kinematics</a:t>
            </a:r>
            <a:endParaRPr lang="en-GB" dirty="0"/>
          </a:p>
        </p:txBody>
      </p:sp>
      <p:pic>
        <p:nvPicPr>
          <p:cNvPr id="12" name="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115" r="12963"/>
          <a:stretch/>
        </p:blipFill>
        <p:spPr>
          <a:xfrm>
            <a:off x="3884758" y="1556792"/>
            <a:ext cx="4992916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GB" dirty="0"/>
          </a:p>
        </p:txBody>
      </p:sp>
      <p:cxnSp>
        <p:nvCxnSpPr>
          <p:cNvPr id="7" name="Straight Arrow Connector 6"/>
          <p:cNvCxnSpPr>
            <a:endCxn id="11" idx="1"/>
          </p:cNvCxnSpPr>
          <p:nvPr/>
        </p:nvCxnSpPr>
        <p:spPr>
          <a:xfrm>
            <a:off x="3209931" y="3535730"/>
            <a:ext cx="739267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586769" y="1784877"/>
            <a:ext cx="1703889" cy="215675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zh-HK" sz="16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Current Posture</a:t>
            </a:r>
            <a:endParaRPr lang="zh-HK" altLang="en-US" sz="16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49198" y="3069212"/>
            <a:ext cx="1465473" cy="93303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Local Principal Component Analysis</a:t>
            </a:r>
            <a:endParaRPr lang="zh-HK" altLang="en-US" sz="1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519105" y="4209710"/>
            <a:ext cx="2296834" cy="1771210"/>
            <a:chOff x="3519105" y="4209710"/>
            <a:chExt cx="2296834" cy="1771210"/>
          </a:xfrm>
        </p:grpSpPr>
        <p:sp>
          <p:nvSpPr>
            <p:cNvPr id="8" name="Rectangle 7"/>
            <p:cNvSpPr/>
            <p:nvPr/>
          </p:nvSpPr>
          <p:spPr>
            <a:xfrm>
              <a:off x="3519105" y="4209710"/>
              <a:ext cx="2296834" cy="17712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17071" y="5586809"/>
              <a:ext cx="1330418" cy="33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HK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Latent Space</a:t>
              </a:r>
              <a:endParaRPr lang="zh-HK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54254" y="3717214"/>
            <a:ext cx="1713315" cy="22415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zh-HK" sz="16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Synthesized Posture</a:t>
            </a:r>
            <a:endParaRPr lang="zh-HK" altLang="en-US" sz="16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14" name="Straight Arrow Connector 13"/>
          <p:cNvCxnSpPr>
            <a:stCxn id="10" idx="3"/>
            <a:endCxn id="11" idx="0"/>
          </p:cNvCxnSpPr>
          <p:nvPr/>
        </p:nvCxnSpPr>
        <p:spPr>
          <a:xfrm flipH="1">
            <a:off x="4681934" y="2688260"/>
            <a:ext cx="3892" cy="380952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  <a:endCxn id="26" idx="0"/>
          </p:cNvCxnSpPr>
          <p:nvPr/>
        </p:nvCxnSpPr>
        <p:spPr>
          <a:xfrm flipH="1">
            <a:off x="4681933" y="4002248"/>
            <a:ext cx="1" cy="5101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6" idx="1"/>
          </p:cNvCxnSpPr>
          <p:nvPr/>
        </p:nvCxnSpPr>
        <p:spPr>
          <a:xfrm>
            <a:off x="3209931" y="5002079"/>
            <a:ext cx="547909" cy="162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28734" y="5003703"/>
            <a:ext cx="525521" cy="86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343905" y="3535730"/>
            <a:ext cx="6658218" cy="2580071"/>
            <a:chOff x="1343905" y="3535730"/>
            <a:chExt cx="6658218" cy="2580071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469991" y="5003875"/>
              <a:ext cx="532132" cy="0"/>
            </a:xfrm>
            <a:prstGeom prst="straightConnector1">
              <a:avLst/>
            </a:prstGeom>
            <a:ln w="25400" cap="sq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1343905" y="6113309"/>
              <a:ext cx="6647234" cy="2492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354889" y="3535730"/>
              <a:ext cx="231880" cy="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354889" y="3535730"/>
              <a:ext cx="0" cy="2580071"/>
            </a:xfrm>
            <a:prstGeom prst="straightConnector1">
              <a:avLst/>
            </a:prstGeom>
            <a:ln w="25400" cap="sq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002123" y="5004568"/>
              <a:ext cx="0" cy="1111233"/>
            </a:xfrm>
            <a:prstGeom prst="straightConnector1">
              <a:avLst/>
            </a:prstGeom>
            <a:ln w="25400" cap="sq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859012" y="1707584"/>
            <a:ext cx="1669722" cy="980676"/>
            <a:chOff x="3859012" y="1707584"/>
            <a:chExt cx="1669722" cy="980676"/>
          </a:xfrm>
        </p:grpSpPr>
        <p:sp>
          <p:nvSpPr>
            <p:cNvPr id="10" name="Flowchart: Magnetic Disk 9"/>
            <p:cNvSpPr/>
            <p:nvPr/>
          </p:nvSpPr>
          <p:spPr>
            <a:xfrm>
              <a:off x="3956982" y="1707584"/>
              <a:ext cx="1457689" cy="980676"/>
            </a:xfrm>
            <a:prstGeom prst="flowChartMagneticDisk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59012" y="2016758"/>
              <a:ext cx="1669722" cy="6321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HK" sz="1600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Posture &amp; GLI</a:t>
              </a:r>
              <a:br>
                <a:rPr lang="en-US" altLang="zh-HK" sz="1600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</a:br>
              <a:r>
                <a:rPr lang="en-US" altLang="zh-HK" sz="1600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Database</a:t>
              </a:r>
              <a:endParaRPr lang="zh-HK" altLang="en-US" sz="16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757840" y="4512446"/>
            <a:ext cx="1848187" cy="9825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1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Posture Synthesis with </a:t>
            </a:r>
            <a:br>
              <a:rPr lang="en-US" altLang="zh-HK" sz="1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HK" sz="14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GLI Constraints</a:t>
            </a:r>
            <a:endParaRPr lang="zh-HK" altLang="en-US" sz="14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583336" y="4092529"/>
            <a:ext cx="1703889" cy="1888391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zh-HK" sz="16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User Input</a:t>
            </a:r>
            <a:endParaRPr lang="zh-HK" altLang="en-US" sz="16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8" name="Picture 2" descr="C:\Users\Hubert Shum\Desktop\documents-export-2013-05-30\ladder_climbing_top_005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32" y="3767007"/>
            <a:ext cx="1118159" cy="149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Hubert Shum\Desktop\documents-export-2013-05-30\ladder_climbing_000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/>
          <a:stretch/>
        </p:blipFill>
        <p:spPr bwMode="auto">
          <a:xfrm>
            <a:off x="1875924" y="1879450"/>
            <a:ext cx="1118159" cy="13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Hubert Shum\Desktop\documents-export-2013-05-30\constrained_climb_00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/>
          <a:stretch/>
        </p:blipFill>
        <p:spPr bwMode="auto">
          <a:xfrm>
            <a:off x="1875924" y="4156025"/>
            <a:ext cx="1118159" cy="14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how two strings </a:t>
            </a:r>
            <a:r>
              <a:rPr lang="el-GR" sz="2400" dirty="0"/>
              <a:t>γ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and </a:t>
            </a:r>
            <a:r>
              <a:rPr lang="el-GR" sz="2400" dirty="0"/>
              <a:t>γ</a:t>
            </a:r>
            <a:r>
              <a:rPr lang="en-US" sz="2400" baseline="-25000" dirty="0"/>
              <a:t>2 </a:t>
            </a:r>
            <a:r>
              <a:rPr lang="en-US" dirty="0" smtClean="0"/>
              <a:t>twisted around each other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Degree of twisting represented by the magnitude of the GLI value</a:t>
            </a:r>
          </a:p>
          <a:p>
            <a:r>
              <a:rPr lang="en-US" dirty="0" smtClean="0"/>
              <a:t>Twisting order represented by the sign of the GLI value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Gauss Linking Integral (GLI) for Representing String Relationships</a:t>
            </a:r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421204"/>
              </p:ext>
            </p:extLst>
          </p:nvPr>
        </p:nvGraphicFramePr>
        <p:xfrm>
          <a:off x="2090628" y="2420888"/>
          <a:ext cx="4635946" cy="875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3" imgW="2489040" imgH="469800" progId="Equation.3">
                  <p:embed/>
                </p:oleObj>
              </mc:Choice>
              <mc:Fallback>
                <p:oleObj name="Equation" r:id="rId3" imgW="248904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0628" y="2420888"/>
                        <a:ext cx="4635946" cy="87509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15054"/>
            <a:ext cx="3137007" cy="137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15055"/>
            <a:ext cx="3596642" cy="1378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strings to represent human body and objects</a:t>
            </a:r>
          </a:p>
          <a:p>
            <a:r>
              <a:rPr lang="en-US" dirty="0"/>
              <a:t>Using </a:t>
            </a:r>
            <a:r>
              <a:rPr lang="en-US" dirty="0" smtClean="0"/>
              <a:t>GLI (i.e. tangles </a:t>
            </a:r>
            <a:r>
              <a:rPr lang="en-US" dirty="0"/>
              <a:t>between string </a:t>
            </a:r>
            <a:r>
              <a:rPr lang="en-US" dirty="0" smtClean="0"/>
              <a:t>pairs) </a:t>
            </a:r>
            <a:r>
              <a:rPr lang="en-US" dirty="0"/>
              <a:t>to represent spatial relationships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BD52CFB-F07A-46D5-8543-7C8F95E390A9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/>
              <a:t>Topology Aware Data-Driven Inverse Kinematics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 Representation of Objects</a:t>
            </a:r>
            <a:endParaRPr lang="en-GB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3903448" y="3271360"/>
            <a:ext cx="1710099" cy="2474680"/>
            <a:chOff x="2088893" y="6681529"/>
            <a:chExt cx="3214869" cy="4652231"/>
          </a:xfrm>
        </p:grpSpPr>
        <p:pic>
          <p:nvPicPr>
            <p:cNvPr id="154" name="Picture 3" descr="C:\Users\Hubert Shum\Desktop\PG2013\Figures\_Source\Chair_0000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t="21146" r="54349" b="15257"/>
            <a:stretch/>
          </p:blipFill>
          <p:spPr bwMode="auto">
            <a:xfrm>
              <a:off x="2088893" y="6681529"/>
              <a:ext cx="3214869" cy="465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5" name="Straight Connector 154"/>
            <p:cNvCxnSpPr/>
            <p:nvPr/>
          </p:nvCxnSpPr>
          <p:spPr>
            <a:xfrm>
              <a:off x="3624694" y="6963528"/>
              <a:ext cx="1181100" cy="635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6" name="Straight Connector 155"/>
            <p:cNvCxnSpPr/>
            <p:nvPr/>
          </p:nvCxnSpPr>
          <p:spPr>
            <a:xfrm>
              <a:off x="3680574" y="7806808"/>
              <a:ext cx="1109980" cy="10414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7" name="Straight Connector 156"/>
            <p:cNvCxnSpPr/>
            <p:nvPr/>
          </p:nvCxnSpPr>
          <p:spPr>
            <a:xfrm>
              <a:off x="4958194" y="7209908"/>
              <a:ext cx="81280" cy="31623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8" name="Straight Connector 157"/>
            <p:cNvCxnSpPr/>
            <p:nvPr/>
          </p:nvCxnSpPr>
          <p:spPr>
            <a:xfrm>
              <a:off x="3945687" y="9534008"/>
              <a:ext cx="128587" cy="17018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9" name="Straight Connector 158"/>
            <p:cNvCxnSpPr/>
            <p:nvPr/>
          </p:nvCxnSpPr>
          <p:spPr>
            <a:xfrm>
              <a:off x="2388349" y="9272071"/>
              <a:ext cx="174625" cy="1481137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0" name="Straight Connector 159"/>
            <p:cNvCxnSpPr/>
            <p:nvPr/>
          </p:nvCxnSpPr>
          <p:spPr>
            <a:xfrm>
              <a:off x="2583612" y="9129196"/>
              <a:ext cx="1190625" cy="20955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1" name="Straight Connector 160"/>
            <p:cNvCxnSpPr/>
            <p:nvPr/>
          </p:nvCxnSpPr>
          <p:spPr>
            <a:xfrm>
              <a:off x="3769474" y="8596748"/>
              <a:ext cx="1051560" cy="16764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2" name="Straight Connector 161"/>
            <p:cNvCxnSpPr/>
            <p:nvPr/>
          </p:nvCxnSpPr>
          <p:spPr>
            <a:xfrm>
              <a:off x="3495154" y="7103228"/>
              <a:ext cx="83820" cy="135128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3" name="Straight Connector 162"/>
            <p:cNvCxnSpPr/>
            <p:nvPr/>
          </p:nvCxnSpPr>
          <p:spPr>
            <a:xfrm flipV="1">
              <a:off x="2583612" y="8611988"/>
              <a:ext cx="903922" cy="374334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4" name="Straight Connector 163"/>
            <p:cNvCxnSpPr/>
            <p:nvPr/>
          </p:nvCxnSpPr>
          <p:spPr>
            <a:xfrm flipV="1">
              <a:off x="4048874" y="8860908"/>
              <a:ext cx="850900" cy="4826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5" name="Straight Connector 164"/>
            <p:cNvCxnSpPr/>
            <p:nvPr/>
          </p:nvCxnSpPr>
          <p:spPr>
            <a:xfrm>
              <a:off x="3670414" y="9442568"/>
              <a:ext cx="30480" cy="58674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18" name="Group 117"/>
          <p:cNvGrpSpPr/>
          <p:nvPr/>
        </p:nvGrpSpPr>
        <p:grpSpPr>
          <a:xfrm>
            <a:off x="6071650" y="3140968"/>
            <a:ext cx="2100268" cy="2499537"/>
            <a:chOff x="6710350" y="6516430"/>
            <a:chExt cx="3657600" cy="4352925"/>
          </a:xfrm>
        </p:grpSpPr>
        <p:pic>
          <p:nvPicPr>
            <p:cNvPr id="176" name="Picture 4" descr="C:\Users\Hubert Shum\Desktop\PG2013\Figures\_Source\Ladder_0005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94" r="20000"/>
            <a:stretch/>
          </p:blipFill>
          <p:spPr bwMode="auto">
            <a:xfrm>
              <a:off x="6710350" y="6516430"/>
              <a:ext cx="3657600" cy="435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7" name="Straight Connector 176"/>
            <p:cNvCxnSpPr/>
            <p:nvPr/>
          </p:nvCxnSpPr>
          <p:spPr>
            <a:xfrm>
              <a:off x="7397536" y="6892408"/>
              <a:ext cx="1282700" cy="1016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8" name="Straight Connector 177"/>
            <p:cNvCxnSpPr/>
            <p:nvPr/>
          </p:nvCxnSpPr>
          <p:spPr>
            <a:xfrm>
              <a:off x="7702336" y="7705208"/>
              <a:ext cx="1231900" cy="1524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9" name="Straight Connector 178"/>
            <p:cNvCxnSpPr/>
            <p:nvPr/>
          </p:nvCxnSpPr>
          <p:spPr>
            <a:xfrm>
              <a:off x="7994436" y="8412092"/>
              <a:ext cx="1193800" cy="20320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0" name="Straight Connector 179"/>
            <p:cNvCxnSpPr/>
            <p:nvPr/>
          </p:nvCxnSpPr>
          <p:spPr>
            <a:xfrm>
              <a:off x="8286536" y="9047092"/>
              <a:ext cx="1104900" cy="24561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1" name="Straight Connector 180"/>
            <p:cNvCxnSpPr/>
            <p:nvPr/>
          </p:nvCxnSpPr>
          <p:spPr>
            <a:xfrm>
              <a:off x="8539150" y="9741400"/>
              <a:ext cx="1055486" cy="262508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2" name="Straight Connector 181"/>
            <p:cNvCxnSpPr/>
            <p:nvPr/>
          </p:nvCxnSpPr>
          <p:spPr>
            <a:xfrm>
              <a:off x="8755050" y="10376400"/>
              <a:ext cx="1042786" cy="275208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7104050" y="6845800"/>
              <a:ext cx="1436487" cy="3450209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84" name="Straight Connector 183"/>
            <p:cNvCxnSpPr/>
            <p:nvPr/>
          </p:nvCxnSpPr>
          <p:spPr>
            <a:xfrm>
              <a:off x="8996350" y="7023600"/>
              <a:ext cx="1042786" cy="3729608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2079" name="Group 2078"/>
          <p:cNvGrpSpPr/>
          <p:nvPr/>
        </p:nvGrpSpPr>
        <p:grpSpPr>
          <a:xfrm>
            <a:off x="827584" y="2818198"/>
            <a:ext cx="3501204" cy="3059073"/>
            <a:chOff x="-5571372" y="4160792"/>
            <a:chExt cx="6377557" cy="5572200"/>
          </a:xfrm>
        </p:grpSpPr>
        <p:pic>
          <p:nvPicPr>
            <p:cNvPr id="191" name="Picture 2" descr="C:\Users\Hubert Shum\Desktop\PG2013\Figures\_Source\TPos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4" r="5566"/>
            <a:stretch/>
          </p:blipFill>
          <p:spPr bwMode="auto">
            <a:xfrm>
              <a:off x="-5571372" y="4160792"/>
              <a:ext cx="6377557" cy="55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2" name="Straight Connector 191"/>
            <p:cNvCxnSpPr/>
            <p:nvPr/>
          </p:nvCxnSpPr>
          <p:spPr>
            <a:xfrm>
              <a:off x="-2112312" y="5062492"/>
              <a:ext cx="2479553" cy="702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3" name="Straight Connector 192"/>
            <p:cNvCxnSpPr/>
            <p:nvPr/>
          </p:nvCxnSpPr>
          <p:spPr>
            <a:xfrm>
              <a:off x="-2232664" y="6365656"/>
              <a:ext cx="72008" cy="3168352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4" name="Straight Connector 193"/>
            <p:cNvCxnSpPr/>
            <p:nvPr/>
          </p:nvCxnSpPr>
          <p:spPr>
            <a:xfrm>
              <a:off x="-2664712" y="6365656"/>
              <a:ext cx="0" cy="3134501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5" name="Straight Connector 194"/>
            <p:cNvCxnSpPr/>
            <p:nvPr/>
          </p:nvCxnSpPr>
          <p:spPr>
            <a:xfrm>
              <a:off x="-2448688" y="4427032"/>
              <a:ext cx="0" cy="186661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6" name="Straight Connector 195"/>
            <p:cNvCxnSpPr/>
            <p:nvPr/>
          </p:nvCxnSpPr>
          <p:spPr>
            <a:xfrm flipV="1">
              <a:off x="-5329008" y="5062492"/>
              <a:ext cx="2518196" cy="17784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74920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Black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Black 16-9</Template>
  <TotalTime>4458</TotalTime>
  <Words>762</Words>
  <Application>Microsoft Office PowerPoint</Application>
  <PresentationFormat>On-screen Show (4:3)</PresentationFormat>
  <Paragraphs>152</Paragraphs>
  <Slides>19</Slides>
  <Notes>0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ThemeBlack16-9</vt:lpstr>
      <vt:lpstr>Equation</vt:lpstr>
      <vt:lpstr>Topology Aware Data-Driven  Inverse Kinematics</vt:lpstr>
      <vt:lpstr>Inverse Kinematics (IK)</vt:lpstr>
      <vt:lpstr>Data-Driven Inverse Kinematics</vt:lpstr>
      <vt:lpstr>Problem in Traditional Data-Driven IK</vt:lpstr>
      <vt:lpstr>Topology-Based Motion Synthesis</vt:lpstr>
      <vt:lpstr>Topology-Based Inverse Kinematics</vt:lpstr>
      <vt:lpstr>System Overview</vt:lpstr>
      <vt:lpstr>Gauss Linking Integral (GLI) for Representing String Relationships</vt:lpstr>
      <vt:lpstr>Topology Representation of Objects</vt:lpstr>
      <vt:lpstr>Posture Database with GLI Values</vt:lpstr>
      <vt:lpstr>GLI-Based Local Principal Component Analysis (LPCA)</vt:lpstr>
      <vt:lpstr>GLI-Based Local Principal Component Analysis (LPCA)</vt:lpstr>
      <vt:lpstr>Posture Synthesis in the Natural Posture Space</vt:lpstr>
      <vt:lpstr>Experiment on IK Movement Control</vt:lpstr>
      <vt:lpstr>Climbing a Ladder</vt:lpstr>
      <vt:lpstr>Sitting on a Chair</vt:lpstr>
      <vt:lpstr>Sitting on a Chair (More Control Points)</vt:lpstr>
      <vt:lpstr>Conclusion and Discussions</vt:lpstr>
      <vt:lpstr>Thanks!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Topology Aware Data-Driven  Inverse Kinematics</dc:title>
  <dc:creator>Hubert Shum</dc:creator>
  <cp:lastModifiedBy>Hubert Shum</cp:lastModifiedBy>
  <cp:revision>122</cp:revision>
  <dcterms:created xsi:type="dcterms:W3CDTF">2014-06-13T14:24:48Z</dcterms:created>
  <dcterms:modified xsi:type="dcterms:W3CDTF">2014-06-16T18:28:36Z</dcterms:modified>
</cp:coreProperties>
</file>