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61" r:id="rId4"/>
    <p:sldId id="283" r:id="rId5"/>
    <p:sldId id="263" r:id="rId6"/>
    <p:sldId id="284" r:id="rId7"/>
    <p:sldId id="286" r:id="rId8"/>
    <p:sldId id="287" r:id="rId9"/>
    <p:sldId id="288" r:id="rId10"/>
    <p:sldId id="289" r:id="rId11"/>
    <p:sldId id="290" r:id="rId12"/>
    <p:sldId id="291" r:id="rId13"/>
    <p:sldId id="295" r:id="rId14"/>
    <p:sldId id="292" r:id="rId15"/>
    <p:sldId id="293" r:id="rId16"/>
    <p:sldId id="294" r:id="rId17"/>
    <p:sldId id="285" r:id="rId18"/>
    <p:sldId id="281" r:id="rId19"/>
    <p:sldId id="282" r:id="rId20"/>
    <p:sldId id="264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>
              <a:buNone/>
              <a:defRPr sz="2667" b="1" spc="133" baseline="0">
                <a:solidFill>
                  <a:schemeClr val="tx2">
                    <a:lumMod val="25000"/>
                  </a:schemeClr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altLang="zh-TW"/>
              <a:t>Click to edit Master subtitle style</a:t>
            </a:r>
            <a:endParaRPr kumimoji="0" lang="en-US" dirty="0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>
              <a:defRPr lang="en-US" sz="4800" b="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951501" y="3550127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6278099" y="3550127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6053797" y="3526303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FD56-6BCD-4A16-8DD6-AD16EB01B789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919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A733-6EAB-4230-9440-251E4D37AF79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2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DB66-E09D-4FCD-942D-79BE08E63EAE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1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ADFAD1-C6DF-4DBE-9EEC-00D8D1C7CD66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cxnSp>
        <p:nvCxnSpPr>
          <p:cNvPr id="7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83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5CB7-8D21-44E2-9FAF-A899ACC78518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1" y="3505200"/>
            <a:ext cx="10566400" cy="1371600"/>
          </a:xfr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800" b="1" kern="1200" spc="-133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1" y="4958864"/>
            <a:ext cx="10566400" cy="984736"/>
          </a:xfrm>
        </p:spPr>
        <p:txBody>
          <a:bodyPr anchor="t">
            <a:normAutofit/>
          </a:bodyPr>
          <a:lstStyle>
            <a:lvl1pPr marL="0" indent="0" algn="l" rtl="0" eaLnBrk="1" latinLnBrk="0" hangingPunct="1">
              <a:spcBef>
                <a:spcPts val="800"/>
              </a:spcBef>
              <a:buClr>
                <a:schemeClr val="accent2"/>
              </a:buClr>
              <a:buSzPct val="85000"/>
              <a:buFont typeface="Wingdings 2"/>
              <a:buNone/>
              <a:defRPr kumimoji="0" lang="en-US" altLang="zh-TW" sz="2667" b="1" kern="1200" spc="133" baseline="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914401" y="4916995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56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E76A-3FF3-4E69-9208-A578A1E76BA1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15493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7FB9-2998-4626-8150-19EFC94E2088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467" b="1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609601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467" b="1" baseline="0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750595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2825-CE88-4679-A63A-EB89B31B2B0E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4270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76AF-3C3D-4DC1-AD35-EAE4D4E091C6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47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333"/>
              </a:spcAft>
              <a:buNone/>
              <a:defRPr sz="2133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2400" b="1" spc="-67" baseline="0">
                <a:ln w="3175"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C8BBE3-6420-4163-804D-86D49DCACE61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3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2400" b="1" spc="-67" baseline="0">
                <a:ln w="3175"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09601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4267">
                <a:solidFill>
                  <a:schemeClr val="bg1"/>
                </a:solidFill>
              </a:defRPr>
            </a:lvl1pPr>
          </a:lstStyle>
          <a:p>
            <a:r>
              <a:rPr kumimoji="0" lang="en-US" altLang="zh-TW"/>
              <a:t>Click icon to add picture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333"/>
              </a:spcAft>
              <a:buFontTx/>
              <a:buNone/>
              <a:defRPr sz="2133" b="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6B35-D233-4721-AEE2-B32139B83B75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1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/>
              <a:t>第二層</a:t>
            </a:r>
          </a:p>
          <a:p>
            <a:pPr lvl="2" eaLnBrk="1" latinLnBrk="0" hangingPunct="1"/>
            <a:r>
              <a:rPr kumimoji="0" lang="zh-TW" altLang="en-US" dirty="0"/>
              <a:t>第三層</a:t>
            </a:r>
          </a:p>
          <a:p>
            <a:pPr lvl="3" eaLnBrk="1" latinLnBrk="0" hangingPunct="1"/>
            <a:r>
              <a:rPr kumimoji="0" lang="zh-TW" altLang="en-US" dirty="0"/>
              <a:t>第四層</a:t>
            </a:r>
          </a:p>
          <a:p>
            <a:pPr lvl="4" eaLnBrk="1" latinLnBrk="0" hangingPunct="1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60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4C741E20-3315-4426-A858-C9E2C7E13F54}" type="datetime1">
              <a:rPr lang="zh-CN" altLang="en-US" smtClean="0"/>
              <a:t>2018/12/3</a:t>
            </a:fld>
            <a:endParaRPr lang="zh-CN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462" y="6203667"/>
            <a:ext cx="7060709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60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2133" baseline="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72493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lang="en-US" sz="5600" b="0" kern="1200" spc="-133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bg1">
              <a:lumMod val="85000"/>
              <a:lumOff val="15000"/>
            </a:schemeClr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800"/>
        </a:spcBef>
        <a:buClr>
          <a:schemeClr val="accent2"/>
        </a:buClr>
        <a:buSzPct val="85000"/>
        <a:buFont typeface="Wingdings 2"/>
        <a:buChar char=""/>
        <a:defRPr kumimoji="0" sz="3467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853419" indent="-365751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32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2pPr>
      <a:lvl3pPr marL="1341086" indent="-304792" algn="l" rtl="0" eaLnBrk="1" latinLnBrk="0" hangingPunct="1">
        <a:spcBef>
          <a:spcPts val="4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8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3pPr>
      <a:lvl4pPr marL="1706837" indent="-304792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533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4pPr>
      <a:lvl5pPr marL="2072588" indent="-304792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133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5pPr>
      <a:lvl6pPr marL="2438339" indent="-304792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2682173" indent="-243834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1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47924" indent="-243834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75" indent="-243834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info.hubertshum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trails.jdvu.ac.in/290617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" y="3723101"/>
            <a:ext cx="11582400" cy="2148840"/>
          </a:xfrm>
        </p:spPr>
        <p:txBody>
          <a:bodyPr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en-GB" sz="2300" b="0" dirty="0"/>
              <a:t>Shanfeng Hu, Hindol Bhattacharya, Matangini Chattopadhyay, Nauman Aslam,</a:t>
            </a:r>
          </a:p>
          <a:p>
            <a:pPr fontAlgn="auto">
              <a:lnSpc>
                <a:spcPct val="100000"/>
              </a:lnSpc>
            </a:pPr>
            <a:r>
              <a:rPr lang="en-GB" sz="2300" dirty="0"/>
              <a:t>Hubert P. H. Shum</a:t>
            </a:r>
            <a:endParaRPr lang="en-US" altLang="zh-CN" sz="2300" dirty="0"/>
          </a:p>
          <a:p>
            <a:pPr fontAlgn="auto">
              <a:lnSpc>
                <a:spcPct val="100000"/>
              </a:lnSpc>
            </a:pPr>
            <a:r>
              <a:rPr lang="en-US" altLang="zh-CN" sz="2300" b="0" dirty="0"/>
              <a:t>Director of Research and Innovation</a:t>
            </a:r>
            <a:br>
              <a:rPr lang="en-US" altLang="zh-CN" sz="2300" b="0" dirty="0"/>
            </a:br>
            <a:r>
              <a:rPr lang="en-US" altLang="zh-CN" sz="2300" b="0" dirty="0"/>
              <a:t>Computer and Information Sciences</a:t>
            </a:r>
            <a:br>
              <a:rPr lang="en-US" altLang="zh-CN" sz="2300" b="0" dirty="0"/>
            </a:br>
            <a:r>
              <a:rPr lang="en-US" altLang="zh-CN" sz="2300" b="0" dirty="0"/>
              <a:t>Northumbria University, UK 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93665" y="1675526"/>
            <a:ext cx="11553190" cy="15703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altLang="zh-CN" sz="4400" b="1" dirty="0"/>
              <a:t>A Dual-Stream Recurrent Neural Network for</a:t>
            </a:r>
            <a:br>
              <a:rPr lang="en-GB" altLang="zh-CN" sz="4400" b="1" dirty="0"/>
            </a:br>
            <a:r>
              <a:rPr lang="en-GB" altLang="zh-CN" sz="4400" b="1" dirty="0"/>
              <a:t>Student Feedback Prediction using Kinect</a:t>
            </a:r>
            <a:endParaRPr lang="zh-CN" altLang="en-US" sz="4400" b="1" dirty="0"/>
          </a:p>
        </p:txBody>
      </p:sp>
      <p:pic>
        <p:nvPicPr>
          <p:cNvPr id="4" name="Picture 2" descr="Image result for northumbria logo">
            <a:extLst>
              <a:ext uri="{FF2B5EF4-FFF2-40B4-BE49-F238E27FC236}">
                <a16:creationId xmlns:a16="http://schemas.microsoft.com/office/drawing/2014/main" id="{2208E8FD-3B25-4375-BA95-BB9B9B21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53" y="230002"/>
            <a:ext cx="4115747" cy="12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The CNN Architecture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7E318-950C-4D3C-92C4-FAED82AE46CD}"/>
              </a:ext>
            </a:extLst>
          </p:cNvPr>
          <p:cNvSpPr txBox="1"/>
          <p:nvPr/>
        </p:nvSpPr>
        <p:spPr>
          <a:xfrm>
            <a:off x="746106" y="5601818"/>
            <a:ext cx="10699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The colour (or depth) CNN has a few blocks of depth-wise convolution, point-wise convolution, </a:t>
            </a:r>
            <a:r>
              <a:rPr lang="en-GB" sz="2000" dirty="0" err="1">
                <a:solidFill>
                  <a:schemeClr val="bg1"/>
                </a:solidFill>
              </a:rPr>
              <a:t>ReLU</a:t>
            </a:r>
            <a:r>
              <a:rPr lang="en-GB" sz="2000" dirty="0">
                <a:solidFill>
                  <a:schemeClr val="bg1"/>
                </a:solidFill>
              </a:rPr>
              <a:t> activation, and max-pooling for per-frame feature extraction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F1946D-0E7A-44EB-8E98-4804C2F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671" y="1469011"/>
            <a:ext cx="6110992" cy="41598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AF90A-343B-4C5B-8E1E-387811061B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9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The RNN Architecture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7E318-950C-4D3C-92C4-FAED82AE46CD}"/>
              </a:ext>
            </a:extLst>
          </p:cNvPr>
          <p:cNvSpPr txBox="1"/>
          <p:nvPr/>
        </p:nvSpPr>
        <p:spPr>
          <a:xfrm>
            <a:off x="1591094" y="5467187"/>
            <a:ext cx="900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The RNN has a long-short term memory (LSTM) cell for integrating the colour and depth CNN features of all frames for temporal feature extraction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1DCC8E-D562-4C09-9281-6C0C59AA7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090" y="1966337"/>
            <a:ext cx="8698816" cy="34702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98E3C38-4BB4-41A2-88D6-2CB83A082A6B}"/>
              </a:ext>
            </a:extLst>
          </p:cNvPr>
          <p:cNvSpPr txBox="1"/>
          <p:nvPr/>
        </p:nvSpPr>
        <p:spPr>
          <a:xfrm>
            <a:off x="609601" y="4942523"/>
            <a:ext cx="365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Input feature vectors of each frame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03A33A9-524F-48C4-A8B2-8E349867704B}"/>
              </a:ext>
            </a:extLst>
          </p:cNvPr>
          <p:cNvSpPr txBox="1"/>
          <p:nvPr/>
        </p:nvSpPr>
        <p:spPr>
          <a:xfrm>
            <a:off x="-364341" y="2041072"/>
            <a:ext cx="356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Hidden states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240D-AC38-49E1-ADD1-A53C3DDE780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The RNN Architecture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7E318-950C-4D3C-92C4-FAED82AE46CD}"/>
              </a:ext>
            </a:extLst>
          </p:cNvPr>
          <p:cNvSpPr txBox="1"/>
          <p:nvPr/>
        </p:nvSpPr>
        <p:spPr>
          <a:xfrm>
            <a:off x="1591094" y="5467186"/>
            <a:ext cx="900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The RNN has a long-short term memory (LSTM) cell for integrating the colour and depth CNN features of all frames for temporal feature extraction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1DCC8E-D562-4C09-9281-6C0C59AA7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090" y="1966337"/>
            <a:ext cx="8698816" cy="34702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9BAEF57-DBF7-4ECF-A039-DD2FC9CE7468}"/>
              </a:ext>
            </a:extLst>
          </p:cNvPr>
          <p:cNvSpPr txBox="1"/>
          <p:nvPr/>
        </p:nvSpPr>
        <p:spPr>
          <a:xfrm>
            <a:off x="10600906" y="1371600"/>
            <a:ext cx="1514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The last hidden state for feedback score prediction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3653488-C3A6-4BDA-B3C8-6F655FA87255}"/>
              </a:ext>
            </a:extLst>
          </p:cNvPr>
          <p:cNvCxnSpPr>
            <a:cxnSpLocks/>
          </p:cNvCxnSpPr>
          <p:nvPr/>
        </p:nvCxnSpPr>
        <p:spPr>
          <a:xfrm flipV="1">
            <a:off x="9982200" y="1506443"/>
            <a:ext cx="780738" cy="57719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1558A4EE-22DD-4371-A0C3-3C684F06E19C}"/>
              </a:ext>
            </a:extLst>
          </p:cNvPr>
          <p:cNvSpPr txBox="1"/>
          <p:nvPr/>
        </p:nvSpPr>
        <p:spPr>
          <a:xfrm>
            <a:off x="609601" y="4942523"/>
            <a:ext cx="365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Input feature vectors of each frame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723865-A80D-4AE5-A6DC-B8E55FF97DE6}"/>
              </a:ext>
            </a:extLst>
          </p:cNvPr>
          <p:cNvSpPr txBox="1"/>
          <p:nvPr/>
        </p:nvSpPr>
        <p:spPr>
          <a:xfrm>
            <a:off x="-364341" y="2041072"/>
            <a:ext cx="356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Hidden states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C5C52-7675-43C8-A72B-1C0736C9C0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6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Results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7E318-950C-4D3C-92C4-FAED82AE46CD}"/>
              </a:ext>
            </a:extLst>
          </p:cNvPr>
          <p:cNvSpPr txBox="1"/>
          <p:nvPr/>
        </p:nvSpPr>
        <p:spPr>
          <a:xfrm>
            <a:off x="1576104" y="4108044"/>
            <a:ext cx="9009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Feedback prediction accuracy using two CNNs and a LSTM of 12 steps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5661AF-16F6-4A8D-BFBF-8CE76DA6F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14" y="3106709"/>
            <a:ext cx="10614034" cy="92939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98AB2-19D1-44F7-89C3-FFF9FFCD6D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75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Validations – Effect of Training Data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10C3BB-4F45-4633-9105-F29CC7BF6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075" y="1571054"/>
            <a:ext cx="5512066" cy="441102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E03F58C-35C2-47CA-B2D1-4EEF2752E9B9}"/>
              </a:ext>
            </a:extLst>
          </p:cNvPr>
          <p:cNvSpPr txBox="1"/>
          <p:nvPr/>
        </p:nvSpPr>
        <p:spPr>
          <a:xfrm>
            <a:off x="6768263" y="4499071"/>
            <a:ext cx="4210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Comparison of feedback prediction accuracy given different partitions of </a:t>
            </a:r>
          </a:p>
          <a:p>
            <a:r>
              <a:rPr lang="en-GB" sz="2000" dirty="0">
                <a:solidFill>
                  <a:schemeClr val="bg1"/>
                </a:solidFill>
              </a:rPr>
              <a:t>training and testing subjects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F4BB1A-A124-4724-94D3-590A4EC9F3D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0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Validations – Effect of CNNs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7E318-950C-4D3C-92C4-FAED82AE46CD}"/>
              </a:ext>
            </a:extLst>
          </p:cNvPr>
          <p:cNvSpPr txBox="1"/>
          <p:nvPr/>
        </p:nvSpPr>
        <p:spPr>
          <a:xfrm>
            <a:off x="6709434" y="4506157"/>
            <a:ext cx="4641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Comparison of feedback prediction accuracy between using a single CNN</a:t>
            </a:r>
          </a:p>
          <a:p>
            <a:r>
              <a:rPr lang="en-GB" sz="2000" dirty="0">
                <a:solidFill>
                  <a:schemeClr val="bg1"/>
                </a:solidFill>
              </a:rPr>
              <a:t>or two CNNs together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17B3E5-1B96-463E-8957-1585340D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446013"/>
            <a:ext cx="5731534" cy="445389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79780-F543-477D-AF10-A7B611B822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Validations – Effect of LSTM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7E318-950C-4D3C-92C4-FAED82AE46CD}"/>
              </a:ext>
            </a:extLst>
          </p:cNvPr>
          <p:cNvSpPr txBox="1"/>
          <p:nvPr/>
        </p:nvSpPr>
        <p:spPr>
          <a:xfrm>
            <a:off x="7270321" y="4482109"/>
            <a:ext cx="4452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Comparison of feedback prediction accuracy using different numbers of LSTM steps for temporal feature learning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CC82536-160E-4FD4-9843-9CA66AEE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57" y="1600947"/>
            <a:ext cx="6174560" cy="43044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4E1A0-2409-411C-A9BE-65D43E19AB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6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41475"/>
            <a:ext cx="10515600" cy="4355906"/>
          </a:xfrm>
        </p:spPr>
        <p:txBody>
          <a:bodyPr>
            <a:normAutofit/>
          </a:bodyPr>
          <a:lstStyle/>
          <a:p>
            <a:r>
              <a:rPr lang="en-GB" altLang="zh-CN" dirty="0"/>
              <a:t>Enlarging the database by incorporating more subjects and learning modules</a:t>
            </a:r>
          </a:p>
          <a:p>
            <a:r>
              <a:rPr lang="en-GB" altLang="zh-CN" dirty="0"/>
              <a:t>Annotating sub-parts of learning durations for finer-grained feedback prediction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Future Directions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AFC27-31F1-4319-BE4B-70D857F6C1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We created </a:t>
            </a:r>
            <a:r>
              <a:rPr lang="en-GB" dirty="0"/>
              <a:t>a feedback database of 22 subjects, 4 learning modules, and over 10,000 annotated colour and depth streams</a:t>
            </a:r>
            <a:endParaRPr lang="en-US" altLang="zh-CN" dirty="0"/>
          </a:p>
          <a:p>
            <a:r>
              <a:rPr lang="en-US" altLang="zh-CN" dirty="0"/>
              <a:t>We proposed a dual-stream CNN-LSTM that achieved an 87.21% feedback prediction accuracy using 17 out of 22 subjects for training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Conclusion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CE41-7377-4BDA-865F-36E4ADE243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zh-CN" dirty="0"/>
              <a:t>Erasmus </a:t>
            </a:r>
            <a:r>
              <a:rPr lang="fr-FR" altLang="zh-CN" dirty="0" err="1"/>
              <a:t>Mundus</a:t>
            </a:r>
            <a:r>
              <a:rPr lang="fr-FR" altLang="zh-CN" dirty="0"/>
              <a:t> Action 2 Programme, €3.03 million, </a:t>
            </a:r>
            <a:r>
              <a:rPr lang="fr-FR" altLang="zh-CN" dirty="0" err="1"/>
              <a:t>Ref</a:t>
            </a:r>
            <a:r>
              <a:rPr lang="fr-FR" altLang="zh-CN" dirty="0"/>
              <a:t>: 2014-0861/001-001</a:t>
            </a:r>
          </a:p>
          <a:p>
            <a:r>
              <a:rPr lang="en-US" altLang="zh-CN" dirty="0"/>
              <a:t>Royal Society, £11,841, Ref: IE160609</a:t>
            </a:r>
          </a:p>
          <a:p>
            <a:r>
              <a:rPr lang="en-GB" altLang="zh-CN" dirty="0"/>
              <a:t>Engineering and Physical Sciences Research Council (EPSRC), £124,000, Ref: EP/M002632/1</a:t>
            </a:r>
            <a:endParaRPr lang="en-US" altLang="zh-CN" dirty="0"/>
          </a:p>
          <a:p>
            <a:r>
              <a:rPr lang="en-GB" altLang="zh-CN" dirty="0"/>
              <a:t>University Grants commission UPE Phase II Scheme from the Government of India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/>
              <a:t>Acknowledgement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6F5D-8F20-4C99-BF73-540A611695E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611723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E-learning is </a:t>
            </a:r>
            <a:r>
              <a:rPr lang="en-GB" dirty="0"/>
              <a:t>revolutionizing </a:t>
            </a:r>
            <a:r>
              <a:rPr lang="en-US" altLang="zh-CN" dirty="0"/>
              <a:t> traditional classroom-based learning paradigms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Accurate and timely student feedbacks enable adaptions and fine-tunings of online learning materials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E-Learning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35547D2-D90A-4F65-881A-41B9F906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776" y="1556109"/>
            <a:ext cx="5001827" cy="33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25775-04D0-40EA-B194-68A6B68D60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24000"/>
            <a:ext cx="5119511" cy="4572000"/>
          </a:xfrm>
        </p:spPr>
        <p:txBody>
          <a:bodyPr>
            <a:normAutofit/>
          </a:bodyPr>
          <a:lstStyle/>
          <a:p>
            <a:r>
              <a:rPr lang="en-GB" sz="2800" dirty="0">
                <a:hlinkClick r:id="rId2"/>
              </a:rPr>
              <a:t>http://info.hubertshum.com</a:t>
            </a:r>
            <a:endParaRPr lang="en-GB" sz="2800" dirty="0"/>
          </a:p>
          <a:p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SKIMA 2018 - Hubert P. H. Shum http://info.hubertshum.com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Last Thing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878D4-2204-42F4-B26E-A11560F82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6" t="8991" r="12176" b="38363"/>
          <a:stretch/>
        </p:blipFill>
        <p:spPr>
          <a:xfrm>
            <a:off x="1435262" y="2254980"/>
            <a:ext cx="9478544" cy="355590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7B7E9-6985-4860-8B0D-7B8E4B6654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4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FB95E-3547-44DD-BD44-282C5291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EE283-423C-4D9A-94F0-B0C8C8B5A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A95A5-D3E8-4E53-A528-EF70BFBD2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691921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Questionnaires require intensive human efforts to collect and analyze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Questionnaires also cannot provide on-time student feedbacks</a:t>
            </a:r>
          </a:p>
          <a:p>
            <a:pPr>
              <a:lnSpc>
                <a:spcPct val="100000"/>
              </a:lnSpc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Traditional Questionnaires</a:t>
            </a:r>
          </a:p>
        </p:txBody>
      </p:sp>
      <p:pic>
        <p:nvPicPr>
          <p:cNvPr id="8" name="Picture 6" descr="Image result for Questionnaires">
            <a:extLst>
              <a:ext uri="{FF2B5EF4-FFF2-40B4-BE49-F238E27FC236}">
                <a16:creationId xmlns:a16="http://schemas.microsoft.com/office/drawing/2014/main" id="{2480A19E-400D-423D-A0FF-B84E1A79A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10" y="1484978"/>
            <a:ext cx="3699032" cy="27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9A35B-0F49-45F3-A388-B8F6F5FD8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691921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Questionnaires require intensive human efforts to collect and analyze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Questionnaires also cannot provide on-time student feedbacks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We wish to “tell” feedbacks from students’ facial expressions automatically using Kinect</a:t>
            </a:r>
          </a:p>
          <a:p>
            <a:pPr>
              <a:lnSpc>
                <a:spcPct val="100000"/>
              </a:lnSpc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Traditional Questionnaires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E50310-553D-44F5-A883-946AE84E826D}"/>
              </a:ext>
            </a:extLst>
          </p:cNvPr>
          <p:cNvSpPr txBox="1"/>
          <p:nvPr/>
        </p:nvSpPr>
        <p:spPr>
          <a:xfrm>
            <a:off x="8588116" y="5910480"/>
            <a:ext cx="190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Microsoft Kinect</a:t>
            </a:r>
          </a:p>
        </p:txBody>
      </p:sp>
      <p:pic>
        <p:nvPicPr>
          <p:cNvPr id="8" name="Picture 6" descr="Image result for Questionnaires">
            <a:extLst>
              <a:ext uri="{FF2B5EF4-FFF2-40B4-BE49-F238E27FC236}">
                <a16:creationId xmlns:a16="http://schemas.microsoft.com/office/drawing/2014/main" id="{F08ED57A-E0D0-433A-A775-1325BD5EC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10" y="1484978"/>
            <a:ext cx="3699032" cy="27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kinect">
            <a:extLst>
              <a:ext uri="{FF2B5EF4-FFF2-40B4-BE49-F238E27FC236}">
                <a16:creationId xmlns:a16="http://schemas.microsoft.com/office/drawing/2014/main" id="{B499ACE4-64A0-4EF4-8707-CBC548242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67" y="4314893"/>
            <a:ext cx="3445110" cy="210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ACFDB-79A9-4001-BCBB-3384436D8F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Goal</a:t>
            </a:r>
          </a:p>
          <a:p>
            <a:pPr lvl="1"/>
            <a:r>
              <a:rPr lang="en-US" altLang="zh-CN" dirty="0"/>
              <a:t>A machine learning system that predicts a student’s course satisfaction level (0-9) from his/her Kinect-captured facial expressions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Our Goal and Contributions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AE2C8-999B-4D92-A071-A65CC96BC3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Goal</a:t>
            </a:r>
          </a:p>
          <a:p>
            <a:pPr lvl="1"/>
            <a:r>
              <a:rPr lang="en-US" altLang="zh-CN" dirty="0"/>
              <a:t>A machine learning system that predicts a student’s course satisfaction level (0-9) from his/her Kinect-captured facial expressions</a:t>
            </a:r>
          </a:p>
          <a:p>
            <a:r>
              <a:rPr lang="en-US" altLang="zh-CN" dirty="0"/>
              <a:t>Contributions</a:t>
            </a:r>
          </a:p>
          <a:p>
            <a:pPr lvl="1">
              <a:lnSpc>
                <a:spcPct val="100000"/>
              </a:lnSpc>
            </a:pPr>
            <a:r>
              <a:rPr lang="en-US" altLang="zh-CN" sz="2800" dirty="0"/>
              <a:t>We build an expression-based database of student feedbacks</a:t>
            </a:r>
          </a:p>
          <a:p>
            <a:pPr lvl="1">
              <a:lnSpc>
                <a:spcPct val="100000"/>
              </a:lnSpc>
            </a:pPr>
            <a:r>
              <a:rPr lang="en-US" altLang="zh-CN" sz="2800" dirty="0"/>
              <a:t>We propose a recurrent neural network (RNN) that combines Kinect color and depth streams for feedback prediction</a:t>
            </a:r>
          </a:p>
          <a:p>
            <a:pPr lvl="1">
              <a:lnSpc>
                <a:spcPct val="100000"/>
              </a:lnSpc>
            </a:pPr>
            <a:r>
              <a:rPr lang="en-US" altLang="zh-CN" sz="2800" dirty="0"/>
              <a:t>We validate the effectiveness of the proposed dual-stream RNN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Our Goal and Contributions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575D9-93AF-474A-A6C8-B565953422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3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Participants</a:t>
            </a:r>
          </a:p>
          <a:p>
            <a:pPr lvl="1"/>
            <a:r>
              <a:rPr lang="en-US" altLang="zh-CN" dirty="0"/>
              <a:t>22 </a:t>
            </a:r>
            <a:r>
              <a:rPr lang="en-GB" dirty="0"/>
              <a:t>voluntary undergraduate and master students from Jadavpur University (15 males and 7 females, ages from 20 to 25)</a:t>
            </a:r>
          </a:p>
          <a:p>
            <a:r>
              <a:rPr lang="en-GB" altLang="zh-CN" dirty="0"/>
              <a:t>Platform</a:t>
            </a:r>
          </a:p>
          <a:p>
            <a:pPr lvl="1"/>
            <a:r>
              <a:rPr lang="en-GB" altLang="zh-CN" dirty="0"/>
              <a:t>Teaching Resources and Interactive Laboratory Simulations (TRAILS, </a:t>
            </a:r>
            <a:r>
              <a:rPr lang="en-GB" altLang="zh-CN" u="sng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http://trails.jdvu.ac.in/290617</a:t>
            </a:r>
            <a:r>
              <a:rPr lang="en-GB" altLang="zh-CN" dirty="0"/>
              <a:t>) from </a:t>
            </a:r>
            <a:r>
              <a:rPr lang="en-GB" dirty="0"/>
              <a:t>Jadavpur University</a:t>
            </a:r>
          </a:p>
          <a:p>
            <a:r>
              <a:rPr lang="en-US" altLang="zh-CN" dirty="0"/>
              <a:t>Learning Modules</a:t>
            </a:r>
          </a:p>
          <a:p>
            <a:pPr lvl="1"/>
            <a:r>
              <a:rPr lang="en-US" altLang="zh-CN" dirty="0"/>
              <a:t>Theory, Video, Animation, and Simulation modules for teaching the participants about the ceiling fan</a:t>
            </a:r>
            <a:endParaRPr lang="en-US" altLang="zh-CN" sz="2533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The Student Feedback Database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C3BD8-ACD6-47D2-B4E8-5D39830BA6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3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E4CA3BD-E452-4F44-A05F-01E40CEF7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413630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/>
              <a:t>Kinect was used to capture each student’s facial color and depth images while he/she was using each module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A score was provided by the student for the module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Over 10,000 annotated color and depth streams after frame sampling</a:t>
            </a:r>
          </a:p>
          <a:p>
            <a:pPr>
              <a:lnSpc>
                <a:spcPct val="100000"/>
              </a:lnSpc>
            </a:pPr>
            <a:endParaRPr lang="en-US" altLang="zh-CN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The Student Feedback Database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7E318-950C-4D3C-92C4-FAED82AE46CD}"/>
              </a:ext>
            </a:extLst>
          </p:cNvPr>
          <p:cNvSpPr txBox="1"/>
          <p:nvPr/>
        </p:nvSpPr>
        <p:spPr>
          <a:xfrm>
            <a:off x="6514803" y="5096807"/>
            <a:ext cx="35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example colour and depth stream from the database</a:t>
            </a:r>
          </a:p>
        </p:txBody>
      </p:sp>
      <p:pic>
        <p:nvPicPr>
          <p:cNvPr id="3" name="A color stream">
            <a:hlinkClick r:id="" action="ppaction://media"/>
            <a:extLst>
              <a:ext uri="{FF2B5EF4-FFF2-40B4-BE49-F238E27FC236}">
                <a16:creationId xmlns:a16="http://schemas.microsoft.com/office/drawing/2014/main" id="{5C7F8251-7B41-43B9-ABE6-BEAEC4704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1927" y="2380347"/>
            <a:ext cx="3520017" cy="2640013"/>
          </a:xfrm>
          <a:prstGeom prst="rect">
            <a:avLst/>
          </a:prstGeom>
        </p:spPr>
      </p:pic>
      <p:pic>
        <p:nvPicPr>
          <p:cNvPr id="8" name="A depth stream">
            <a:hlinkClick r:id="" action="ppaction://media"/>
            <a:extLst>
              <a:ext uri="{FF2B5EF4-FFF2-40B4-BE49-F238E27FC236}">
                <a16:creationId xmlns:a16="http://schemas.microsoft.com/office/drawing/2014/main" id="{4FC004DB-974E-4F02-832C-EB471C5CF9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2454" y="2380347"/>
            <a:ext cx="3520017" cy="264001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82B58-991D-48C4-B290-FF20E8A684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Overview of The Proposed System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7E318-950C-4D3C-92C4-FAED82AE46CD}"/>
              </a:ext>
            </a:extLst>
          </p:cNvPr>
          <p:cNvSpPr txBox="1"/>
          <p:nvPr/>
        </p:nvSpPr>
        <p:spPr>
          <a:xfrm>
            <a:off x="1591094" y="5562553"/>
            <a:ext cx="900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The two convolutional neural networks (CNNs) extract per-frame facial features and the RNN integrates all frame features for feedback score prediction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955BE5-C840-4B5A-B6A4-0A553E78A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66" y="1690688"/>
            <a:ext cx="8201068" cy="383178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F3279-FB16-4908-BC93-06E82BDF6E2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altLang="zh-CN"/>
              <a:t>SKIMA 2018 - Hubert P. H. Shum http://info.hubertshum.com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1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White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White 16-9</Template>
  <TotalTime>238</TotalTime>
  <Words>998</Words>
  <Application>Microsoft Office PowerPoint</Application>
  <PresentationFormat>Widescreen</PresentationFormat>
  <Paragraphs>115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Constantia</vt:lpstr>
      <vt:lpstr>Wingdings 2</vt:lpstr>
      <vt:lpstr>ThemeWhite16-9</vt:lpstr>
      <vt:lpstr>A Dual-Stream Recurrent Neural Network for Student Feedback Prediction using Kinect</vt:lpstr>
      <vt:lpstr>E-Learning</vt:lpstr>
      <vt:lpstr>Traditional Questionnaires</vt:lpstr>
      <vt:lpstr>Traditional Questionnaires</vt:lpstr>
      <vt:lpstr>Our Goal and Contributions</vt:lpstr>
      <vt:lpstr>Our Goal and Contributions</vt:lpstr>
      <vt:lpstr>The Student Feedback Database</vt:lpstr>
      <vt:lpstr>The Student Feedback Database</vt:lpstr>
      <vt:lpstr>Overview of The Proposed System</vt:lpstr>
      <vt:lpstr>The CNN Architecture</vt:lpstr>
      <vt:lpstr>The RNN Architecture</vt:lpstr>
      <vt:lpstr>The RNN Architecture</vt:lpstr>
      <vt:lpstr>Results</vt:lpstr>
      <vt:lpstr>Validations – Effect of Training Data</vt:lpstr>
      <vt:lpstr>Validations – Effect of CNNs</vt:lpstr>
      <vt:lpstr>Validations – Effect of LSTM</vt:lpstr>
      <vt:lpstr>Future Directions</vt:lpstr>
      <vt:lpstr>Conclusion</vt:lpstr>
      <vt:lpstr>Acknowledgement</vt:lpstr>
      <vt:lpstr>One Last Thing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Dual-Stream Recurrent Neural Network for Student Feedback Prediction using Kinect</dc:title>
  <dc:creator>hu</dc:creator>
  <cp:lastModifiedBy>Hubert Shum</cp:lastModifiedBy>
  <cp:revision>179</cp:revision>
  <dcterms:created xsi:type="dcterms:W3CDTF">2015-05-05T08:02:00Z</dcterms:created>
  <dcterms:modified xsi:type="dcterms:W3CDTF">2018-12-03T09:35:36Z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