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8"/>
  </p:notesMasterIdLst>
  <p:sldIdLst>
    <p:sldId id="273" r:id="rId2"/>
    <p:sldId id="285" r:id="rId3"/>
    <p:sldId id="277" r:id="rId4"/>
    <p:sldId id="278" r:id="rId5"/>
    <p:sldId id="287" r:id="rId6"/>
    <p:sldId id="288" r:id="rId7"/>
    <p:sldId id="289" r:id="rId8"/>
    <p:sldId id="293" r:id="rId9"/>
    <p:sldId id="295" r:id="rId10"/>
    <p:sldId id="296" r:id="rId11"/>
    <p:sldId id="298" r:id="rId12"/>
    <p:sldId id="299" r:id="rId13"/>
    <p:sldId id="300" r:id="rId14"/>
    <p:sldId id="305" r:id="rId15"/>
    <p:sldId id="306" r:id="rId16"/>
    <p:sldId id="30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3" autoAdjust="0"/>
    <p:restoredTop sz="92100" autoAdjust="0"/>
  </p:normalViewPr>
  <p:slideViewPr>
    <p:cSldViewPr>
      <p:cViewPr varScale="1">
        <p:scale>
          <a:sx n="111" d="100"/>
          <a:sy n="111" d="100"/>
        </p:scale>
        <p:origin x="2050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136B2-E1FA-4C66-BB98-3ABB5BD62E03}" type="datetimeFigureOut">
              <a:rPr lang="en-US" smtClean="0"/>
              <a:pPr/>
              <a:t>3/31/2021</a:t>
            </a:fld>
            <a:endParaRPr 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38910-E215-4D24-9373-992064AF20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B6B2-CFE6-482D-A3EC-046EC93FD5F2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60143-4C32-43ED-BC28-9FF8EA8D43EF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EB87-F8B9-4D65-B1CD-A2649305E229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3F0DEF1-4AFC-4F35-AD57-D4A823BB7C9E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cxnSp>
        <p:nvCxnSpPr>
          <p:cNvPr id="7" name="直線接點 12"/>
          <p:cNvCxnSpPr/>
          <p:nvPr userDrawn="1"/>
        </p:nvCxnSpPr>
        <p:spPr>
          <a:xfrm>
            <a:off x="571472" y="1357298"/>
            <a:ext cx="750099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3686-9037-41CF-A756-463CFC2312CD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C71D-AF08-4033-BF6D-C5CA37723AAC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CDF3-F398-41F8-84CF-E30B0236841F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E7616-D4E5-4279-B3BD-93160307B05F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0FF3F-B367-40EF-8EF6-ACF87D172417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A79934-D56A-4F8D-A86D-810ECBF6D67A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ADB1C-D6F0-4D64-A425-E1CF8ECFF5CE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1289"/>
            <a:ext cx="9144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D211DE9-FCF9-47CC-AA0F-D5C76942D28A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4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video" Target="../media/media5.wmv"/><Relationship Id="rId11" Type="http://schemas.openxmlformats.org/officeDocument/2006/relationships/image" Target="../media/image25.png"/><Relationship Id="rId5" Type="http://schemas.microsoft.com/office/2007/relationships/media" Target="../media/media5.wmv"/><Relationship Id="rId10" Type="http://schemas.openxmlformats.org/officeDocument/2006/relationships/image" Target="../media/image24.png"/><Relationship Id="rId4" Type="http://schemas.openxmlformats.org/officeDocument/2006/relationships/video" Target="../media/media4.wmv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microsoft.com/office/2007/relationships/media" Target="../media/media7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video" Target="../media/media8.wmv"/><Relationship Id="rId11" Type="http://schemas.openxmlformats.org/officeDocument/2006/relationships/image" Target="../media/image28.png"/><Relationship Id="rId5" Type="http://schemas.microsoft.com/office/2007/relationships/media" Target="../media/media8.wmv"/><Relationship Id="rId10" Type="http://schemas.openxmlformats.org/officeDocument/2006/relationships/image" Target="../media/image27.png"/><Relationship Id="rId4" Type="http://schemas.openxmlformats.org/officeDocument/2006/relationships/video" Target="../media/media7.wmv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43174" y="3786190"/>
            <a:ext cx="3829048" cy="428628"/>
          </a:xfrm>
        </p:spPr>
        <p:txBody>
          <a:bodyPr/>
          <a:lstStyle/>
          <a:p>
            <a:r>
              <a:rPr lang="en-US" sz="2400" b="1" dirty="0">
                <a:solidFill>
                  <a:schemeClr val="tx2">
                    <a:lumMod val="90000"/>
                  </a:schemeClr>
                </a:solidFill>
              </a:rPr>
              <a:t>Hubert P. H. Shum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sz="3600" b="1" dirty="0"/>
              <a:t>Simulating Interactions Among</a:t>
            </a:r>
            <a:br>
              <a:rPr sz="3600" b="1" dirty="0"/>
            </a:br>
            <a:r>
              <a:rPr lang="en-US" sz="3600" b="1" dirty="0"/>
              <a:t>Multiple Characters</a:t>
            </a:r>
          </a:p>
        </p:txBody>
      </p:sp>
      <p:sp>
        <p:nvSpPr>
          <p:cNvPr id="7" name="副標題 2"/>
          <p:cNvSpPr txBox="1">
            <a:spLocks/>
          </p:cNvSpPr>
          <p:nvPr/>
        </p:nvSpPr>
        <p:spPr>
          <a:xfrm>
            <a:off x="2857488" y="4214818"/>
            <a:ext cx="3429024" cy="78581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100" normalizeH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School of Informatics</a:t>
            </a:r>
            <a:br>
              <a:rPr kumimoji="0" lang="en-US" b="1" i="0" u="none" strike="noStrike" kern="1200" cap="none" spc="100" normalizeH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en-US" b="1" spc="100" dirty="0">
                <a:solidFill>
                  <a:schemeClr val="tx2">
                    <a:lumMod val="90000"/>
                  </a:schemeClr>
                </a:solidFill>
              </a:rPr>
              <a:t>University of Edinburgh</a:t>
            </a:r>
            <a:br>
              <a:rPr kumimoji="0" lang="en-US" b="1" i="0" u="none" strike="noStrike" kern="1200" cap="none" spc="100" normalizeH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b="1" i="0" u="none" strike="noStrike" kern="1200" cap="none" spc="100" normalizeH="0" baseline="0" noProof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Propose an off-policy learning approach to sample a huge state space</a:t>
            </a:r>
          </a:p>
          <a:p>
            <a:pPr lvl="1"/>
            <a:r>
              <a:rPr lang="en-US" dirty="0"/>
              <a:t>Using criteria that favor states with good connectivity and more interactions</a:t>
            </a:r>
          </a:p>
          <a:p>
            <a:r>
              <a:rPr lang="en-US" dirty="0"/>
              <a:t>Propose a finite state machine called Interaction Graph to precompute the optimal actions for a character</a:t>
            </a:r>
          </a:p>
          <a:p>
            <a:pPr lvl="1"/>
            <a:r>
              <a:rPr lang="en-US" dirty="0"/>
              <a:t>Apply for both collaborate and competitive interactions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Contributions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Temporal Concatenation</a:t>
            </a:r>
            <a:endParaRPr lang="en-US" dirty="0"/>
          </a:p>
        </p:txBody>
      </p:sp>
      <p:sp>
        <p:nvSpPr>
          <p:cNvPr id="4" name="加號 8"/>
          <p:cNvSpPr/>
          <p:nvPr/>
        </p:nvSpPr>
        <p:spPr>
          <a:xfrm>
            <a:off x="1447800" y="3352800"/>
            <a:ext cx="609600" cy="609600"/>
          </a:xfrm>
          <a:prstGeom prst="mathPlus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等於 9"/>
          <p:cNvSpPr/>
          <p:nvPr/>
        </p:nvSpPr>
        <p:spPr>
          <a:xfrm>
            <a:off x="3352800" y="3352800"/>
            <a:ext cx="609600" cy="609600"/>
          </a:xfrm>
          <a:prstGeom prst="mathEqual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Temporal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00034" y="4071942"/>
            <a:ext cx="2486042" cy="1657361"/>
          </a:xfrm>
          <a:prstGeom prst="rect">
            <a:avLst/>
          </a:prstGeom>
        </p:spPr>
      </p:pic>
      <p:pic>
        <p:nvPicPr>
          <p:cNvPr id="7" name="Temporal0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00034" y="1571612"/>
            <a:ext cx="2486042" cy="1657361"/>
          </a:xfrm>
          <a:prstGeom prst="rect">
            <a:avLst/>
          </a:prstGeom>
        </p:spPr>
      </p:pic>
      <p:pic>
        <p:nvPicPr>
          <p:cNvPr id="8" name="Temporal03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357686" y="2285992"/>
            <a:ext cx="4143404" cy="276226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Spatial Concatenation</a:t>
            </a:r>
            <a:endParaRPr lang="en-US" dirty="0"/>
          </a:p>
        </p:txBody>
      </p:sp>
      <p:sp>
        <p:nvSpPr>
          <p:cNvPr id="4" name="加號 8"/>
          <p:cNvSpPr/>
          <p:nvPr/>
        </p:nvSpPr>
        <p:spPr>
          <a:xfrm>
            <a:off x="1447800" y="3352800"/>
            <a:ext cx="609600" cy="609600"/>
          </a:xfrm>
          <a:prstGeom prst="mathPlus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等於 9"/>
          <p:cNvSpPr/>
          <p:nvPr/>
        </p:nvSpPr>
        <p:spPr>
          <a:xfrm>
            <a:off x="3352800" y="3352800"/>
            <a:ext cx="609600" cy="609600"/>
          </a:xfrm>
          <a:prstGeom prst="mathEqual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Spatio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00034" y="4071942"/>
            <a:ext cx="2464613" cy="1643075"/>
          </a:xfrm>
          <a:prstGeom prst="rect">
            <a:avLst/>
          </a:prstGeom>
        </p:spPr>
      </p:pic>
      <p:pic>
        <p:nvPicPr>
          <p:cNvPr id="7" name="Spatio0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00034" y="1571612"/>
            <a:ext cx="2464613" cy="1643075"/>
          </a:xfrm>
          <a:prstGeom prst="rect">
            <a:avLst/>
          </a:prstGeom>
        </p:spPr>
      </p:pic>
      <p:pic>
        <p:nvPicPr>
          <p:cNvPr id="8" name="Spatio03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357686" y="2285992"/>
            <a:ext cx="4107685" cy="2738456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Crowd Interactions by</a:t>
            </a:r>
            <a:br>
              <a:rPr lang="en-US" dirty="0"/>
            </a:br>
            <a:r>
              <a:rPr lang="en-US" dirty="0"/>
              <a:t>Interaction Patches</a:t>
            </a:r>
          </a:p>
        </p:txBody>
      </p:sp>
      <p:pic>
        <p:nvPicPr>
          <p:cNvPr id="4" name="InteractionPatche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Propose a method to synthesize realistic interactions and stored as a connectable patch format</a:t>
            </a:r>
          </a:p>
          <a:p>
            <a:pPr lvl="1"/>
            <a:r>
              <a:rPr lang="en-US" dirty="0"/>
              <a:t>Precompute interactions between two characters for a short duration</a:t>
            </a:r>
          </a:p>
          <a:p>
            <a:r>
              <a:rPr lang="en-US" dirty="0"/>
              <a:t>Propose an algorithm to synthesize a large-scale scene where the characters interact with each other</a:t>
            </a:r>
          </a:p>
          <a:p>
            <a:pPr lvl="1"/>
            <a:r>
              <a:rPr lang="en-US" dirty="0"/>
              <a:t>Spatio-temporally concatenate Interaction Patches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Contributions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Temporal Tree Expansion</a:t>
            </a:r>
          </a:p>
          <a:p>
            <a:pPr lvl="1"/>
            <a:r>
              <a:rPr lang="en-US" altLang="zh-TW" dirty="0"/>
              <a:t>Create multi-modal characters to complete with each other while following cooperative objectives</a:t>
            </a:r>
          </a:p>
          <a:p>
            <a:r>
              <a:rPr lang="en-US" altLang="zh-TW" dirty="0"/>
              <a:t>Interaction Graph</a:t>
            </a:r>
          </a:p>
          <a:p>
            <a:pPr lvl="1"/>
            <a:r>
              <a:rPr lang="en-US" altLang="zh-TW" dirty="0"/>
              <a:t>Precompute interactions and create characters that can act at real-time</a:t>
            </a:r>
          </a:p>
          <a:p>
            <a:r>
              <a:rPr lang="en-US" altLang="zh-TW" dirty="0"/>
              <a:t>Interaction Patches</a:t>
            </a:r>
          </a:p>
          <a:p>
            <a:pPr lvl="1"/>
            <a:r>
              <a:rPr lang="en-US" altLang="zh-TW" dirty="0"/>
              <a:t>Precompute interactions as a connectable patch format and create crowd interactions</a:t>
            </a:r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Conclusions</a:t>
            </a:r>
            <a:endParaRPr lang="zh-TW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/>
              <a:t>The End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Dense Interaction Among Characters</a:t>
            </a:r>
            <a:endParaRPr lang="en-US" dirty="0"/>
          </a:p>
        </p:txBody>
      </p:sp>
      <p:pic>
        <p:nvPicPr>
          <p:cNvPr id="4" name="Picture 2" descr="http://www.wu-jing.org/News/images/2003/2003_4_Matrix_Reloaded_04_scol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57752" y="1928802"/>
            <a:ext cx="2459080" cy="1836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0" descr="http://lookingcloser.org/images/mckellen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857356" y="1928802"/>
            <a:ext cx="2428892" cy="1838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http://www.pantherproducts.co.uk/Games%20Zone/Images/tekken5_big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72198" y="4071942"/>
            <a:ext cx="2552640" cy="184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http://trc.ucdavis.edu/jcwagner/students/SITT_maps/sitt_122WebSites/VideoGames/images/dead-or-alive-3-web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71472" y="4071942"/>
            <a:ext cx="2448617" cy="185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071942"/>
            <a:ext cx="2428892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428736"/>
            <a:ext cx="6457946" cy="319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00570"/>
            <a:ext cx="8229600" cy="1595430"/>
          </a:xfrm>
        </p:spPr>
        <p:txBody>
          <a:bodyPr/>
          <a:lstStyle/>
          <a:p>
            <a:r>
              <a:rPr lang="en-US" dirty="0"/>
              <a:t>Simulate interactions from singly captured motions</a:t>
            </a:r>
          </a:p>
          <a:p>
            <a:r>
              <a:rPr lang="en-US" dirty="0"/>
              <a:t>Precompute interactions for real-time applications</a:t>
            </a:r>
          </a:p>
          <a:p>
            <a:r>
              <a:rPr lang="en-US" dirty="0"/>
              <a:t>Simulate interactions for a crowd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In This Thesis</a:t>
            </a:r>
            <a:r>
              <a:rPr lang="en-US" altLang="zh-TW" dirty="0"/>
              <a:t>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Game Tree Expansion</a:t>
            </a:r>
            <a:endParaRPr lang="en-US" dirty="0"/>
          </a:p>
        </p:txBody>
      </p:sp>
      <p:pic>
        <p:nvPicPr>
          <p:cNvPr id="1027" name="Picture 3" descr="C:\Documents and Settings\Hubert Shum\Desktop\Video\Slides\Tree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785926"/>
            <a:ext cx="6986588" cy="3811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Documents and Settings\Hubert Shum\Desktop\Video\Slides\Tree0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42976" y="1786287"/>
            <a:ext cx="6986588" cy="3810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 descr="C:\Documents and Settings\Hubert Shum\Desktop\Video\Slides\Tree0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142977" y="1786287"/>
            <a:ext cx="6986586" cy="3810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C:\Documents and Settings\Hubert Shum\Desktop\Video\Slides\Tree01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142977" y="1786287"/>
            <a:ext cx="6986586" cy="3810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C:\Documents and Settings\Hubert Shum\Desktop\Video\Slides\Tree01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142978" y="1786287"/>
            <a:ext cx="6986584" cy="3810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Multi-Modal Characters by</a:t>
            </a:r>
            <a:br>
              <a:rPr lang="en-US" dirty="0"/>
            </a:br>
            <a:r>
              <a:rPr lang="en-US" dirty="0"/>
              <a:t>Temporal Tree Expansion</a:t>
            </a:r>
          </a:p>
        </p:txBody>
      </p:sp>
      <p:pic>
        <p:nvPicPr>
          <p:cNvPr id="7" name="TreeExpans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Propose a method to simulate dense interactions of intelligent characters </a:t>
            </a:r>
          </a:p>
          <a:p>
            <a:pPr lvl="1"/>
            <a:r>
              <a:rPr lang="en-US" dirty="0"/>
              <a:t>Use game theory such as tree expansion</a:t>
            </a:r>
          </a:p>
          <a:p>
            <a:r>
              <a:rPr lang="en-US" dirty="0"/>
              <a:t>Propose a multi-modal approach to enable the characters competing while cooperatively achieving common goals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Contributions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te Generation 0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Sampling State Space</a:t>
            </a:r>
            <a:endParaRPr lang="en-US" dirty="0"/>
          </a:p>
        </p:txBody>
      </p:sp>
      <p:pic>
        <p:nvPicPr>
          <p:cNvPr id="5" name="Content Placeholder 3" descr="State Generation 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1524000"/>
            <a:ext cx="6858000" cy="4571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ontent Placeholder 3" descr="State Generation 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3001" y="1524000"/>
            <a:ext cx="6857998" cy="4571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Content Placeholder 3" descr="State Generation 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3001" y="1524000"/>
            <a:ext cx="6857998" cy="4571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Interaction Graph</a:t>
            </a:r>
            <a:endParaRPr lang="en-US" dirty="0"/>
          </a:p>
        </p:txBody>
      </p:sp>
      <p:pic>
        <p:nvPicPr>
          <p:cNvPr id="6" name="Content Placeholder 5" descr="Interaction Graph 0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0" y="1524000"/>
            <a:ext cx="4572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Content Placeholder 5" descr="Interaction Graph 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345" y="1532110"/>
            <a:ext cx="4572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Content Placeholder 5" descr="Interaction Graph 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05312" y="1516977"/>
            <a:ext cx="4572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Real-time Interaction by</a:t>
            </a:r>
            <a:br>
              <a:rPr dirty="0"/>
            </a:br>
            <a:r>
              <a:rPr dirty="0"/>
              <a:t>Interaction Graph</a:t>
            </a:r>
            <a:endParaRPr lang="en-US" dirty="0"/>
          </a:p>
        </p:txBody>
      </p:sp>
      <p:pic>
        <p:nvPicPr>
          <p:cNvPr id="4" name="InteractionGrap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宣紙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583</TotalTime>
  <Words>272</Words>
  <Application>Microsoft Office PowerPoint</Application>
  <PresentationFormat>On-screen Show (4:3)</PresentationFormat>
  <Paragraphs>71</Paragraphs>
  <Slides>16</Slides>
  <Notes>16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Constantia</vt:lpstr>
      <vt:lpstr>Wingdings 2</vt:lpstr>
      <vt:lpstr>宣紙</vt:lpstr>
      <vt:lpstr>Simulating Interactions Among Multiple Characters</vt:lpstr>
      <vt:lpstr>Dense Interaction Among Characters</vt:lpstr>
      <vt:lpstr>In This Thesis…</vt:lpstr>
      <vt:lpstr>Game Tree Expansion</vt:lpstr>
      <vt:lpstr>Multi-Modal Characters by Temporal Tree Expansion</vt:lpstr>
      <vt:lpstr>Contributions</vt:lpstr>
      <vt:lpstr>Sampling State Space</vt:lpstr>
      <vt:lpstr>Interaction Graph</vt:lpstr>
      <vt:lpstr>Real-time Interaction by Interaction Graph</vt:lpstr>
      <vt:lpstr>Contributions</vt:lpstr>
      <vt:lpstr>Temporal Concatenation</vt:lpstr>
      <vt:lpstr>Spatial Concatenation</vt:lpstr>
      <vt:lpstr>Crowd Interactions by Interaction Patches</vt:lpstr>
      <vt:lpstr>Contributions</vt:lpstr>
      <vt:lpstr>Conclusions</vt:lpstr>
      <vt:lpstr>The End</vt:lpstr>
    </vt:vector>
  </TitlesOfParts>
  <Company>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dafdasfdsafas</dc:title>
  <dc:creator>Hubert Shum</dc:creator>
  <cp:lastModifiedBy>Hubert Shum</cp:lastModifiedBy>
  <cp:revision>188</cp:revision>
  <dcterms:created xsi:type="dcterms:W3CDTF">2007-10-22T15:23:30Z</dcterms:created>
  <dcterms:modified xsi:type="dcterms:W3CDTF">2021-03-31T20:00:25Z</dcterms:modified>
</cp:coreProperties>
</file>